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58" r:id="rId4"/>
    <p:sldId id="260" r:id="rId5"/>
    <p:sldId id="259" r:id="rId6"/>
    <p:sldId id="271" r:id="rId7"/>
    <p:sldId id="262" r:id="rId8"/>
    <p:sldId id="261" r:id="rId9"/>
    <p:sldId id="272" r:id="rId10"/>
    <p:sldId id="273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11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7E0"/>
    <a:srgbClr val="A027E1"/>
    <a:srgbClr val="7326DE"/>
    <a:srgbClr val="5826DD"/>
    <a:srgbClr val="482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88" autoAdjust="0"/>
    <p:restoredTop sz="94660"/>
  </p:normalViewPr>
  <p:slideViewPr>
    <p:cSldViewPr snapToGrid="0" showGuides="1">
      <p:cViewPr>
        <p:scale>
          <a:sx n="82" d="100"/>
          <a:sy n="82" d="100"/>
        </p:scale>
        <p:origin x="212" y="144"/>
      </p:cViewPr>
      <p:guideLst>
        <p:guide orient="horz" pos="1911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01A3B-EBC5-309A-5833-6A3527A21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1AC1E-3426-B172-8689-36E1C2C5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0371A-B511-E7AF-82D3-2555528FE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EC455-84C5-0B35-85E4-114C57FB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C52D-F15C-C9F8-3335-E2F785D6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290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4A95-1E34-B411-1124-761AFA6F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FB203-13BE-1511-601C-7F13394B9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44ADA-4CBE-ACD8-8C3E-A6B0EB4ED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88AE9-AB64-D242-C797-3D57D7200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97950-8BA4-A729-69AB-2A9C33B2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94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C0F03-ECF6-9EAD-7B6F-762EC4E8E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05B80-B287-1348-4AE5-E3185B09A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DFEA5-C05E-EE04-79A5-B97CAA2D5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34E43-5162-4C3D-E0AA-5E98F5C8A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4C3D3-8F53-9E28-359C-CB021024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47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4E764-B4B6-B478-60C7-B09720C5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C38D4-F354-496B-88C6-F64954991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37F03-F494-C075-4D7F-D70913AB0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BED7-4DD1-A4E3-0CBD-413FF997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CE9AF-E3DB-8414-8012-9B95248B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868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14DC-0629-C9BA-9155-416D5779A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DC039-F1FD-26FE-0C22-C7ADBC2BB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0BFCB-EC10-CA84-A4F5-928014591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EBCA7-A6B9-EDC4-4B9B-0C867460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21103-40FE-F4B2-8B0C-282A53171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943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E88E-D634-6D2E-C351-35847363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6BFA6-F8A5-37CB-54A6-121149CEF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9E679-2CE4-8457-AB14-556828553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A388F-9E62-8A02-083F-2AEC36FE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A602B-8164-9F55-8E03-DCF8A4A4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C63AA-D0D3-27E6-0592-0ADAA9BC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807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3B21-9D92-48CD-3458-A51BFDAB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448B5-876C-A96A-9284-67F311924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AAE2C-A09B-D0D4-284B-7120FE2E8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D049C-A447-A694-9A5E-65A6985DE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1C93C-1B4C-74D3-D3A9-28BEBB49C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02345A-2B7D-D61E-8E73-4F3D5DF59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46AF72-04DC-8C73-7000-4103650C7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307D86-2DE0-FCBA-2E67-C847F48F3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74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C2076-C673-9D0E-5B06-94942C96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EDDC2-4DF4-9836-7057-4326AF7DB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912BDD-2ACA-7B5C-8043-3A4BFD29D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AC3A1-27C5-409E-2820-D4716897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67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AB14A-5220-5F8C-ED07-7B911FD6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09533-2F26-8DB3-17FD-5A6F600F3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F9FB8-AA60-B620-5780-6DE1DC7F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438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5479-F708-0870-55C0-B70CC6D91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B96E1-2569-4F2E-6EC6-88F88F9ED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094E3-7561-9664-5B49-78D71C072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AAA1E-98DF-9855-D0F6-F8ED020AE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D6F5D-C8F6-08B6-0A66-3E84D712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98900-65E8-5774-8D81-B6E0711DC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539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237D-27E1-71BC-5F77-9757340E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B64786-A5CA-67A3-425C-6F53A9B008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A45C0D-643C-5D40-8297-7C3BE4BF8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32721-1BAC-E8D1-4F33-40FE2C60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F651A-2FB5-C6F9-7314-0A7A564E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2B75D-FA4C-37BE-1702-C0393D09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023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0D04F6-B412-9D09-7BB2-34587C8DE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B7498-AA6E-1795-B6DC-EB4518ECA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54804-E6E6-FD29-5346-700ACCE29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75C4D-A8F9-4DD8-97E0-2A1461156B3C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77892-2BB5-7584-C3E0-48776C1DA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7022E-4C6A-244B-9EF6-280874378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111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469FD0E-7B6B-F226-77D8-0FACE13151BD}"/>
              </a:ext>
            </a:extLst>
          </p:cNvPr>
          <p:cNvSpPr/>
          <p:nvPr/>
        </p:nvSpPr>
        <p:spPr>
          <a:xfrm>
            <a:off x="6981185" y="4980844"/>
            <a:ext cx="2302344" cy="1877561"/>
          </a:xfrm>
          <a:custGeom>
            <a:avLst/>
            <a:gdLst>
              <a:gd name="connsiteX0" fmla="*/ 2302237 w 2302344"/>
              <a:gd name="connsiteY0" fmla="*/ 1877453 h 1877561"/>
              <a:gd name="connsiteX1" fmla="*/ 1454758 w 2302344"/>
              <a:gd name="connsiteY1" fmla="*/ 1877453 h 1877561"/>
              <a:gd name="connsiteX2" fmla="*/ 47530 w 2302344"/>
              <a:gd name="connsiteY2" fmla="*/ 471310 h 1877561"/>
              <a:gd name="connsiteX3" fmla="*/ 40485 w 2302344"/>
              <a:gd name="connsiteY3" fmla="*/ 248874 h 1877561"/>
              <a:gd name="connsiteX4" fmla="*/ 47530 w 2302344"/>
              <a:gd name="connsiteY4" fmla="*/ 241287 h 1877561"/>
              <a:gd name="connsiteX5" fmla="*/ 241247 w 2302344"/>
              <a:gd name="connsiteY5" fmla="*/ 47569 h 1877561"/>
              <a:gd name="connsiteX6" fmla="*/ 471134 w 2302344"/>
              <a:gd name="connsiteY6" fmla="*/ 47435 h 1877561"/>
              <a:gd name="connsiteX7" fmla="*/ 471270 w 2302344"/>
              <a:gd name="connsiteY7" fmla="*/ 47569 h 1877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2344" h="1877561">
                <a:moveTo>
                  <a:pt x="2302237" y="1877453"/>
                </a:moveTo>
                <a:lnTo>
                  <a:pt x="1454758" y="1877453"/>
                </a:lnTo>
                <a:lnTo>
                  <a:pt x="47530" y="471310"/>
                </a:lnTo>
                <a:cubicBezTo>
                  <a:pt x="-13159" y="410647"/>
                  <a:pt x="-16248" y="313247"/>
                  <a:pt x="40485" y="248874"/>
                </a:cubicBezTo>
                <a:lnTo>
                  <a:pt x="47530" y="241287"/>
                </a:lnTo>
                <a:lnTo>
                  <a:pt x="241247" y="47569"/>
                </a:lnTo>
                <a:cubicBezTo>
                  <a:pt x="304700" y="-15937"/>
                  <a:pt x="407627" y="-16018"/>
                  <a:pt x="471134" y="47435"/>
                </a:cubicBezTo>
                <a:cubicBezTo>
                  <a:pt x="471188" y="47488"/>
                  <a:pt x="471216" y="47516"/>
                  <a:pt x="471270" y="47569"/>
                </a:cubicBezTo>
                <a:close/>
              </a:path>
            </a:pathLst>
          </a:custGeom>
          <a:solidFill>
            <a:srgbClr val="A4A4A4">
              <a:alpha val="14000"/>
            </a:srgbClr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ED0C4BF-DD34-80D0-6B49-B45716292631}"/>
              </a:ext>
            </a:extLst>
          </p:cNvPr>
          <p:cNvSpPr/>
          <p:nvPr/>
        </p:nvSpPr>
        <p:spPr>
          <a:xfrm>
            <a:off x="7018297" y="4689516"/>
            <a:ext cx="2746952" cy="2168888"/>
          </a:xfrm>
          <a:custGeom>
            <a:avLst/>
            <a:gdLst>
              <a:gd name="connsiteX0" fmla="*/ 2746845 w 2746952"/>
              <a:gd name="connsiteY0" fmla="*/ 2168781 h 2168888"/>
              <a:gd name="connsiteX1" fmla="*/ 1591044 w 2746952"/>
              <a:gd name="connsiteY1" fmla="*/ 2168781 h 2168888"/>
              <a:gd name="connsiteX2" fmla="*/ 54581 w 2746952"/>
              <a:gd name="connsiteY2" fmla="*/ 632319 h 2168888"/>
              <a:gd name="connsiteX3" fmla="*/ 3917 w 2746952"/>
              <a:gd name="connsiteY3" fmla="*/ 539930 h 2168888"/>
              <a:gd name="connsiteX4" fmla="*/ 54581 w 2746952"/>
              <a:gd name="connsiteY4" fmla="*/ 370055 h 2168888"/>
              <a:gd name="connsiteX5" fmla="*/ 370489 w 2746952"/>
              <a:gd name="connsiteY5" fmla="*/ 54147 h 2168888"/>
              <a:gd name="connsiteX6" fmla="*/ 632753 w 2746952"/>
              <a:gd name="connsiteY6" fmla="*/ 54147 h 21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6952" h="2168888">
                <a:moveTo>
                  <a:pt x="2746845" y="2168781"/>
                </a:moveTo>
                <a:lnTo>
                  <a:pt x="1591044" y="2168781"/>
                </a:lnTo>
                <a:lnTo>
                  <a:pt x="54581" y="632319"/>
                </a:lnTo>
                <a:cubicBezTo>
                  <a:pt x="28815" y="607311"/>
                  <a:pt x="11150" y="575097"/>
                  <a:pt x="3917" y="539930"/>
                </a:cubicBezTo>
                <a:cubicBezTo>
                  <a:pt x="-9116" y="478374"/>
                  <a:pt x="9958" y="414407"/>
                  <a:pt x="54581" y="370055"/>
                </a:cubicBezTo>
                <a:lnTo>
                  <a:pt x="370489" y="54147"/>
                </a:lnTo>
                <a:cubicBezTo>
                  <a:pt x="442936" y="-18193"/>
                  <a:pt x="560305" y="-18193"/>
                  <a:pt x="632753" y="541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32000">
                <a:schemeClr val="accent3"/>
              </a:gs>
              <a:gs pos="58000">
                <a:schemeClr val="accent4"/>
              </a:gs>
              <a:gs pos="82000">
                <a:schemeClr val="accent5"/>
              </a:gs>
              <a:gs pos="100000">
                <a:schemeClr val="accent6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96BAAF8-0116-869D-56AE-7BA3A22DA4A8}"/>
              </a:ext>
            </a:extLst>
          </p:cNvPr>
          <p:cNvSpPr/>
          <p:nvPr/>
        </p:nvSpPr>
        <p:spPr>
          <a:xfrm>
            <a:off x="5067008" y="-1083"/>
            <a:ext cx="1821741" cy="3992473"/>
          </a:xfrm>
          <a:custGeom>
            <a:avLst/>
            <a:gdLst>
              <a:gd name="connsiteX0" fmla="*/ 1821634 w 1821741"/>
              <a:gd name="connsiteY0" fmla="*/ 3980987 h 3992473"/>
              <a:gd name="connsiteX1" fmla="*/ 1810255 w 1821741"/>
              <a:gd name="connsiteY1" fmla="*/ 3992366 h 3992473"/>
              <a:gd name="connsiteX2" fmla="*/ 536869 w 1821741"/>
              <a:gd name="connsiteY2" fmla="*/ 2718979 h 3992473"/>
              <a:gd name="connsiteX3" fmla="*/ 536869 w 1821741"/>
              <a:gd name="connsiteY3" fmla="*/ 121270 h 3992473"/>
              <a:gd name="connsiteX4" fmla="*/ 657976 w 1821741"/>
              <a:gd name="connsiteY4" fmla="*/ -108 h 3992473"/>
              <a:gd name="connsiteX5" fmla="*/ 681005 w 1821741"/>
              <a:gd name="connsiteY5" fmla="*/ -108 h 3992473"/>
              <a:gd name="connsiteX6" fmla="*/ 548247 w 1821741"/>
              <a:gd name="connsiteY6" fmla="*/ 132650 h 3992473"/>
              <a:gd name="connsiteX7" fmla="*/ 548247 w 1821741"/>
              <a:gd name="connsiteY7" fmla="*/ 2706516 h 399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1741" h="3992473">
                <a:moveTo>
                  <a:pt x="1821634" y="3980987"/>
                </a:moveTo>
                <a:lnTo>
                  <a:pt x="1810255" y="3992366"/>
                </a:lnTo>
                <a:lnTo>
                  <a:pt x="536869" y="2718979"/>
                </a:lnTo>
                <a:cubicBezTo>
                  <a:pt x="-179100" y="2001060"/>
                  <a:pt x="-179100" y="839189"/>
                  <a:pt x="536869" y="121270"/>
                </a:cubicBezTo>
                <a:lnTo>
                  <a:pt x="657976" y="-108"/>
                </a:lnTo>
                <a:lnTo>
                  <a:pt x="681005" y="-108"/>
                </a:lnTo>
                <a:lnTo>
                  <a:pt x="548247" y="132650"/>
                </a:lnTo>
                <a:cubicBezTo>
                  <a:pt x="-160948" y="844039"/>
                  <a:pt x="-160948" y="1995127"/>
                  <a:pt x="548247" y="27065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1"/>
              </a:gs>
              <a:gs pos="100000">
                <a:schemeClr val="accent1"/>
              </a:gs>
            </a:gsLst>
            <a:lin ang="270000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3B049D5-7FE9-154E-ADBD-12645B4F4852}"/>
              </a:ext>
            </a:extLst>
          </p:cNvPr>
          <p:cNvSpPr/>
          <p:nvPr/>
        </p:nvSpPr>
        <p:spPr>
          <a:xfrm>
            <a:off x="5424403" y="0"/>
            <a:ext cx="6768408" cy="6858405"/>
          </a:xfrm>
          <a:custGeom>
            <a:avLst/>
            <a:gdLst>
              <a:gd name="connsiteX0" fmla="*/ 6768301 w 6768408"/>
              <a:gd name="connsiteY0" fmla="*/ -108 h 6858405"/>
              <a:gd name="connsiteX1" fmla="*/ 6768301 w 6768408"/>
              <a:gd name="connsiteY1" fmla="*/ 6858298 h 6858405"/>
              <a:gd name="connsiteX2" fmla="*/ 4825168 w 6768408"/>
              <a:gd name="connsiteY2" fmla="*/ 6858298 h 6858405"/>
              <a:gd name="connsiteX3" fmla="*/ 433338 w 6768408"/>
              <a:gd name="connsiteY3" fmla="*/ 2466198 h 6858405"/>
              <a:gd name="connsiteX4" fmla="*/ 432851 w 6768408"/>
              <a:gd name="connsiteY4" fmla="*/ 374539 h 6858405"/>
              <a:gd name="connsiteX5" fmla="*/ 433338 w 6768408"/>
              <a:gd name="connsiteY5" fmla="*/ 374051 h 6858405"/>
              <a:gd name="connsiteX6" fmla="*/ 807226 w 6768408"/>
              <a:gd name="connsiteY6" fmla="*/ -108 h 685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8408" h="6858405">
                <a:moveTo>
                  <a:pt x="6768301" y="-108"/>
                </a:moveTo>
                <a:lnTo>
                  <a:pt x="6768301" y="6858298"/>
                </a:lnTo>
                <a:lnTo>
                  <a:pt x="4825168" y="6858298"/>
                </a:lnTo>
                <a:lnTo>
                  <a:pt x="433338" y="2466198"/>
                </a:lnTo>
                <a:cubicBezTo>
                  <a:pt x="-144400" y="1888731"/>
                  <a:pt x="-144617" y="952277"/>
                  <a:pt x="432851" y="374539"/>
                </a:cubicBezTo>
                <a:cubicBezTo>
                  <a:pt x="433014" y="374376"/>
                  <a:pt x="433176" y="374214"/>
                  <a:pt x="433338" y="374051"/>
                </a:cubicBezTo>
                <a:lnTo>
                  <a:pt x="807226" y="-10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40DFCD-A47A-AA9F-4673-63B51136EA47}"/>
              </a:ext>
            </a:extLst>
          </p:cNvPr>
          <p:cNvSpPr/>
          <p:nvPr/>
        </p:nvSpPr>
        <p:spPr>
          <a:xfrm>
            <a:off x="5661419" y="5739993"/>
            <a:ext cx="27640" cy="27637"/>
          </a:xfrm>
          <a:custGeom>
            <a:avLst/>
            <a:gdLst>
              <a:gd name="connsiteX0" fmla="*/ -104 w 27640"/>
              <a:gd name="connsiteY0" fmla="*/ 13439 h 27637"/>
              <a:gd name="connsiteX1" fmla="*/ 13442 w 27640"/>
              <a:gd name="connsiteY1" fmla="*/ 27528 h 27637"/>
              <a:gd name="connsiteX2" fmla="*/ 27531 w 27640"/>
              <a:gd name="connsiteY2" fmla="*/ 13981 h 27637"/>
              <a:gd name="connsiteX3" fmla="*/ 13984 w 27640"/>
              <a:gd name="connsiteY3" fmla="*/ -108 h 27637"/>
              <a:gd name="connsiteX4" fmla="*/ 13713 w 27640"/>
              <a:gd name="connsiteY4" fmla="*/ -108 h 27637"/>
              <a:gd name="connsiteX5" fmla="*/ -104 w 27640"/>
              <a:gd name="connsiteY5" fmla="*/ 13439 h 2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40" h="27637">
                <a:moveTo>
                  <a:pt x="-104" y="13439"/>
                </a:moveTo>
                <a:cubicBezTo>
                  <a:pt x="-267" y="21080"/>
                  <a:pt x="5802" y="27365"/>
                  <a:pt x="13442" y="27528"/>
                </a:cubicBezTo>
                <a:cubicBezTo>
                  <a:pt x="21083" y="27663"/>
                  <a:pt x="27368" y="21621"/>
                  <a:pt x="27531" y="13981"/>
                </a:cubicBezTo>
                <a:cubicBezTo>
                  <a:pt x="27666" y="6341"/>
                  <a:pt x="21625" y="55"/>
                  <a:pt x="13984" y="-108"/>
                </a:cubicBezTo>
                <a:cubicBezTo>
                  <a:pt x="13903" y="-108"/>
                  <a:pt x="13795" y="-108"/>
                  <a:pt x="13713" y="-108"/>
                </a:cubicBezTo>
                <a:cubicBezTo>
                  <a:pt x="6181" y="-108"/>
                  <a:pt x="31" y="5907"/>
                  <a:pt x="-104" y="13439"/>
                </a:cubicBezTo>
                <a:close/>
              </a:path>
            </a:pathLst>
          </a:custGeom>
          <a:solidFill>
            <a:srgbClr val="929493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F0891D-EB2E-9F35-276E-57E02F29A60D}"/>
              </a:ext>
            </a:extLst>
          </p:cNvPr>
          <p:cNvSpPr/>
          <p:nvPr/>
        </p:nvSpPr>
        <p:spPr>
          <a:xfrm>
            <a:off x="6792027" y="3894666"/>
            <a:ext cx="181525" cy="181525"/>
          </a:xfrm>
          <a:custGeom>
            <a:avLst/>
            <a:gdLst>
              <a:gd name="connsiteX0" fmla="*/ 181526 w 181525"/>
              <a:gd name="connsiteY0" fmla="*/ 90763 h 181525"/>
              <a:gd name="connsiteX1" fmla="*/ 90763 w 181525"/>
              <a:gd name="connsiteY1" fmla="*/ 181526 h 181525"/>
              <a:gd name="connsiteX2" fmla="*/ 0 w 181525"/>
              <a:gd name="connsiteY2" fmla="*/ 90763 h 181525"/>
              <a:gd name="connsiteX3" fmla="*/ 90763 w 181525"/>
              <a:gd name="connsiteY3" fmla="*/ 0 h 181525"/>
              <a:gd name="connsiteX4" fmla="*/ 181526 w 181525"/>
              <a:gd name="connsiteY4" fmla="*/ 90763 h 1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5" h="181525">
                <a:moveTo>
                  <a:pt x="181526" y="90763"/>
                </a:moveTo>
                <a:cubicBezTo>
                  <a:pt x="181526" y="140890"/>
                  <a:pt x="140890" y="181526"/>
                  <a:pt x="90763" y="181526"/>
                </a:cubicBezTo>
                <a:cubicBezTo>
                  <a:pt x="40636" y="181526"/>
                  <a:pt x="0" y="140890"/>
                  <a:pt x="0" y="90763"/>
                </a:cubicBezTo>
                <a:cubicBezTo>
                  <a:pt x="0" y="40636"/>
                  <a:pt x="40636" y="0"/>
                  <a:pt x="90763" y="0"/>
                </a:cubicBezTo>
                <a:cubicBezTo>
                  <a:pt x="140890" y="0"/>
                  <a:pt x="181526" y="40636"/>
                  <a:pt x="181526" y="90763"/>
                </a:cubicBezTo>
                <a:close/>
              </a:path>
            </a:pathLst>
          </a:custGeom>
          <a:gradFill>
            <a:gsLst>
              <a:gs pos="0">
                <a:srgbClr val="4826DC"/>
              </a:gs>
              <a:gs pos="50000">
                <a:srgbClr val="4826DC"/>
              </a:gs>
              <a:gs pos="100000">
                <a:srgbClr val="4826DC"/>
              </a:gs>
            </a:gsLst>
            <a:lin ang="270000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E8B49F-3EB2-CEA9-9D24-32DBB7216B82}"/>
              </a:ext>
            </a:extLst>
          </p:cNvPr>
          <p:cNvSpPr/>
          <p:nvPr/>
        </p:nvSpPr>
        <p:spPr>
          <a:xfrm>
            <a:off x="7266432" y="6130137"/>
            <a:ext cx="739647" cy="728268"/>
          </a:xfrm>
          <a:custGeom>
            <a:avLst/>
            <a:gdLst>
              <a:gd name="connsiteX0" fmla="*/ 739648 w 739647"/>
              <a:gd name="connsiteY0" fmla="*/ 728269 h 728268"/>
              <a:gd name="connsiteX1" fmla="*/ 717431 w 739647"/>
              <a:gd name="connsiteY1" fmla="*/ 728269 h 728268"/>
              <a:gd name="connsiteX2" fmla="*/ 0 w 739647"/>
              <a:gd name="connsiteY2" fmla="*/ 11108 h 728268"/>
              <a:gd name="connsiteX3" fmla="*/ 11108 w 739647"/>
              <a:gd name="connsiteY3" fmla="*/ 0 h 728268"/>
              <a:gd name="connsiteX4" fmla="*/ 739648 w 739647"/>
              <a:gd name="connsiteY4" fmla="*/ 728269 h 72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647" h="728268">
                <a:moveTo>
                  <a:pt x="739648" y="728269"/>
                </a:moveTo>
                <a:lnTo>
                  <a:pt x="717431" y="728269"/>
                </a:lnTo>
                <a:lnTo>
                  <a:pt x="0" y="11108"/>
                </a:lnTo>
                <a:lnTo>
                  <a:pt x="11108" y="0"/>
                </a:lnTo>
                <a:lnTo>
                  <a:pt x="739648" y="728269"/>
                </a:lnTo>
                <a:close/>
              </a:path>
            </a:pathLst>
          </a:custGeom>
          <a:solidFill>
            <a:schemeClr val="accent6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7B7556-0065-E9E2-76F2-02EDBCB60D84}"/>
              </a:ext>
            </a:extLst>
          </p:cNvPr>
          <p:cNvSpPr/>
          <p:nvPr/>
        </p:nvSpPr>
        <p:spPr>
          <a:xfrm>
            <a:off x="7181358" y="6044793"/>
            <a:ext cx="181525" cy="181525"/>
          </a:xfrm>
          <a:custGeom>
            <a:avLst/>
            <a:gdLst>
              <a:gd name="connsiteX0" fmla="*/ 181526 w 181525"/>
              <a:gd name="connsiteY0" fmla="*/ 90763 h 181525"/>
              <a:gd name="connsiteX1" fmla="*/ 90763 w 181525"/>
              <a:gd name="connsiteY1" fmla="*/ 181526 h 181525"/>
              <a:gd name="connsiteX2" fmla="*/ 0 w 181525"/>
              <a:gd name="connsiteY2" fmla="*/ 90763 h 181525"/>
              <a:gd name="connsiteX3" fmla="*/ 90763 w 181525"/>
              <a:gd name="connsiteY3" fmla="*/ 0 h 181525"/>
              <a:gd name="connsiteX4" fmla="*/ 181526 w 181525"/>
              <a:gd name="connsiteY4" fmla="*/ 90763 h 1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5" h="181525">
                <a:moveTo>
                  <a:pt x="181526" y="90763"/>
                </a:moveTo>
                <a:cubicBezTo>
                  <a:pt x="181526" y="140890"/>
                  <a:pt x="140890" y="181526"/>
                  <a:pt x="90763" y="181526"/>
                </a:cubicBezTo>
                <a:cubicBezTo>
                  <a:pt x="40636" y="181526"/>
                  <a:pt x="0" y="140890"/>
                  <a:pt x="0" y="90763"/>
                </a:cubicBezTo>
                <a:cubicBezTo>
                  <a:pt x="0" y="40636"/>
                  <a:pt x="40636" y="0"/>
                  <a:pt x="90763" y="0"/>
                </a:cubicBezTo>
                <a:cubicBezTo>
                  <a:pt x="140890" y="0"/>
                  <a:pt x="181526" y="40636"/>
                  <a:pt x="181526" y="90763"/>
                </a:cubicBezTo>
                <a:close/>
              </a:path>
            </a:pathLst>
          </a:custGeom>
          <a:solidFill>
            <a:schemeClr val="accent6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2" name="Picture 21" descr="A picture containing fictional character, cartoon, automaton, robot&#10;&#10;Description automatically generated">
            <a:extLst>
              <a:ext uri="{FF2B5EF4-FFF2-40B4-BE49-F238E27FC236}">
                <a16:creationId xmlns:a16="http://schemas.microsoft.com/office/drawing/2014/main" id="{1FA27385-C370-C051-6A70-2AFB94084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90" y="262803"/>
            <a:ext cx="6858910" cy="65951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41508FC-6CF2-0FED-612F-7C1A5BC869FB}"/>
              </a:ext>
            </a:extLst>
          </p:cNvPr>
          <p:cNvSpPr txBox="1"/>
          <p:nvPr/>
        </p:nvSpPr>
        <p:spPr>
          <a:xfrm>
            <a:off x="387604" y="2786670"/>
            <a:ext cx="494467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</a:rPr>
              <a:t>AGENTIC RAG CHATBOT</a:t>
            </a:r>
          </a:p>
          <a:p>
            <a:r>
              <a:rPr lang="en-IN" sz="1500" b="1" dirty="0">
                <a:solidFill>
                  <a:schemeClr val="bg1"/>
                </a:solidFill>
                <a:latin typeface="Montserrat" panose="00000500000000000000" pitchFamily="2" charset="0"/>
              </a:rPr>
              <a:t>                                                    Presented by </a:t>
            </a:r>
            <a:r>
              <a:rPr lang="en-IN" sz="15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Satwika</a:t>
            </a:r>
            <a:r>
              <a:rPr lang="en-IN" sz="1500" b="1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5199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9F03CA-32B6-EBD0-9B66-F8566DBF1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BB94E923-5F7F-E382-0BC2-E2EDAA7C6447}"/>
              </a:ext>
            </a:extLst>
          </p:cNvPr>
          <p:cNvSpPr/>
          <p:nvPr/>
        </p:nvSpPr>
        <p:spPr>
          <a:xfrm flipH="1" flipV="1">
            <a:off x="6104891" y="0"/>
            <a:ext cx="6087109" cy="3428076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32000">
                <a:schemeClr val="accent3"/>
              </a:gs>
              <a:gs pos="58000">
                <a:schemeClr val="accent4"/>
              </a:gs>
              <a:gs pos="82000">
                <a:schemeClr val="accent5"/>
              </a:gs>
              <a:gs pos="100000">
                <a:schemeClr val="accent6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Graphic 2">
            <a:extLst>
              <a:ext uri="{FF2B5EF4-FFF2-40B4-BE49-F238E27FC236}">
                <a16:creationId xmlns:a16="http://schemas.microsoft.com/office/drawing/2014/main" id="{2CB618C6-98C7-F35F-1378-AFF7DDD0B3A4}"/>
              </a:ext>
            </a:extLst>
          </p:cNvPr>
          <p:cNvSpPr/>
          <p:nvPr/>
        </p:nvSpPr>
        <p:spPr>
          <a:xfrm>
            <a:off x="1" y="5981700"/>
            <a:ext cx="2990850" cy="874452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solidFill>
            <a:schemeClr val="bg1">
              <a:alpha val="6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98F8623-C57B-AD1B-9638-DE6C682BF417}"/>
              </a:ext>
            </a:extLst>
          </p:cNvPr>
          <p:cNvGrpSpPr/>
          <p:nvPr/>
        </p:nvGrpSpPr>
        <p:grpSpPr>
          <a:xfrm>
            <a:off x="370134" y="602116"/>
            <a:ext cx="5734757" cy="5700157"/>
            <a:chOff x="7053509" y="-190583"/>
            <a:chExt cx="5734757" cy="57001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807174-85BE-D1B7-064A-BB4EF050A013}"/>
                </a:ext>
              </a:extLst>
            </p:cNvPr>
            <p:cNvSpPr txBox="1"/>
            <p:nvPr/>
          </p:nvSpPr>
          <p:spPr>
            <a:xfrm>
              <a:off x="7222260" y="-190583"/>
              <a:ext cx="556600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dirty="0">
                  <a:solidFill>
                    <a:schemeClr val="bg1"/>
                  </a:solidFill>
                </a:rPr>
                <a:t>Challenges Faced + Future Scope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38BD44-BC65-F28E-92BB-ED7D80279D85}"/>
                </a:ext>
              </a:extLst>
            </p:cNvPr>
            <p:cNvSpPr txBox="1"/>
            <p:nvPr/>
          </p:nvSpPr>
          <p:spPr>
            <a:xfrm>
              <a:off x="7053509" y="1539256"/>
              <a:ext cx="5680306" cy="3970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Challenges:</a:t>
              </a:r>
              <a:endParaRPr lang="en-US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</a:rPr>
                <a:t>Structuring agent communication without losing context.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</a:rPr>
                <a:t>Document parsing inconsistencies across formats.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</a:rPr>
                <a:t>Keeping UI responsive with large files.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r>
                <a:rPr lang="en-IN" b="1" dirty="0">
                  <a:solidFill>
                    <a:schemeClr val="bg1"/>
                  </a:solidFill>
                </a:rPr>
                <a:t>Future Scope:</a:t>
              </a: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en-US" altLang="en-US" dirty="0">
                  <a:solidFill>
                    <a:schemeClr val="bg1"/>
                  </a:solidFill>
                  <a:latin typeface="Arial" panose="020B0604020202020204" pitchFamily="34" charset="0"/>
                </a:rPr>
                <a:t>Add support for scanned image PDFs (OCR).</a:t>
              </a: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en-US" altLang="en-US" dirty="0">
                  <a:solidFill>
                    <a:schemeClr val="bg1"/>
                  </a:solidFill>
                  <a:latin typeface="Arial" panose="020B0604020202020204" pitchFamily="34" charset="0"/>
                </a:rPr>
                <a:t>Improve response grounding and explainability.</a:t>
              </a: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en-US" altLang="en-US" dirty="0">
                  <a:solidFill>
                    <a:schemeClr val="bg1"/>
                  </a:solidFill>
                  <a:latin typeface="Arial" panose="020B0604020202020204" pitchFamily="34" charset="0"/>
                </a:rPr>
                <a:t>Export chat history with citation references.</a:t>
              </a:r>
            </a:p>
            <a:p>
              <a:endParaRPr lang="en-IN" dirty="0">
                <a:solidFill>
                  <a:schemeClr val="bg1"/>
                </a:solidFill>
              </a:endParaRP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br>
                <a:rPr lang="en-US" dirty="0">
                  <a:solidFill>
                    <a:schemeClr val="bg1"/>
                  </a:solidFill>
                </a:rPr>
              </a:b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4104" name="Picture 8" descr="Hire Chatbot Developers | Hire Remote Chatbot Developers In India  -Prismetric">
            <a:extLst>
              <a:ext uri="{FF2B5EF4-FFF2-40B4-BE49-F238E27FC236}">
                <a16:creationId xmlns:a16="http://schemas.microsoft.com/office/drawing/2014/main" id="{4658D5A5-3218-0C2D-F591-B5E6A503F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4064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6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F67AF9D-3BA9-3431-A35B-56BB30B5AA8E}"/>
              </a:ext>
            </a:extLst>
          </p:cNvPr>
          <p:cNvSpPr/>
          <p:nvPr/>
        </p:nvSpPr>
        <p:spPr>
          <a:xfrm>
            <a:off x="6137570" y="0"/>
            <a:ext cx="6061266" cy="6862608"/>
          </a:xfrm>
          <a:custGeom>
            <a:avLst/>
            <a:gdLst>
              <a:gd name="connsiteX0" fmla="*/ 6060189 w 6061266"/>
              <a:gd name="connsiteY0" fmla="*/ -396 h 6862608"/>
              <a:gd name="connsiteX1" fmla="*/ 6060189 w 6061266"/>
              <a:gd name="connsiteY1" fmla="*/ 6862213 h 6862608"/>
              <a:gd name="connsiteX2" fmla="*/ 3304519 w 6061266"/>
              <a:gd name="connsiteY2" fmla="*/ 6862213 h 6862608"/>
              <a:gd name="connsiteX3" fmla="*/ 449098 w 6061266"/>
              <a:gd name="connsiteY3" fmla="*/ 4006249 h 6862608"/>
              <a:gd name="connsiteX4" fmla="*/ 447741 w 6061266"/>
              <a:gd name="connsiteY4" fmla="*/ 1835732 h 6862608"/>
              <a:gd name="connsiteX5" fmla="*/ 449098 w 6061266"/>
              <a:gd name="connsiteY5" fmla="*/ 1834458 h 6862608"/>
              <a:gd name="connsiteX6" fmla="*/ 2283951 w 6061266"/>
              <a:gd name="connsiteY6" fmla="*/ -396 h 686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1266" h="6862608">
                <a:moveTo>
                  <a:pt x="6060189" y="-396"/>
                </a:moveTo>
                <a:lnTo>
                  <a:pt x="6060189" y="6862213"/>
                </a:lnTo>
                <a:lnTo>
                  <a:pt x="3304519" y="6862213"/>
                </a:lnTo>
                <a:lnTo>
                  <a:pt x="449098" y="4006249"/>
                </a:lnTo>
                <a:cubicBezTo>
                  <a:pt x="-150502" y="3407244"/>
                  <a:pt x="-151316" y="2435468"/>
                  <a:pt x="447741" y="1835732"/>
                </a:cubicBezTo>
                <a:cubicBezTo>
                  <a:pt x="448284" y="1835326"/>
                  <a:pt x="448555" y="1834892"/>
                  <a:pt x="449098" y="1834458"/>
                </a:cubicBezTo>
                <a:lnTo>
                  <a:pt x="2283951" y="-396"/>
                </a:lnTo>
                <a:close/>
              </a:path>
            </a:pathLst>
          </a:custGeom>
          <a:gradFill>
            <a:gsLst>
              <a:gs pos="0">
                <a:srgbClr val="A327E1"/>
              </a:gs>
              <a:gs pos="40000">
                <a:srgbClr val="8227DF"/>
              </a:gs>
              <a:gs pos="100000">
                <a:srgbClr val="4826DC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B096323-45C7-8330-AD7D-0F15411CFE51}"/>
              </a:ext>
            </a:extLst>
          </p:cNvPr>
          <p:cNvSpPr/>
          <p:nvPr/>
        </p:nvSpPr>
        <p:spPr>
          <a:xfrm>
            <a:off x="5046931" y="1239318"/>
            <a:ext cx="3017316" cy="5622475"/>
          </a:xfrm>
          <a:custGeom>
            <a:avLst/>
            <a:gdLst>
              <a:gd name="connsiteX0" fmla="*/ 577177 w 3017316"/>
              <a:gd name="connsiteY0" fmla="*/ 5150424 h 5622475"/>
              <a:gd name="connsiteX1" fmla="*/ 1048835 w 3017316"/>
              <a:gd name="connsiteY1" fmla="*/ 5622080 h 5622475"/>
              <a:gd name="connsiteX2" fmla="*/ 1021728 w 3017316"/>
              <a:gd name="connsiteY2" fmla="*/ 5622080 h 5622475"/>
              <a:gd name="connsiteX3" fmla="*/ 563353 w 3017316"/>
              <a:gd name="connsiteY3" fmla="*/ 5163706 h 5622475"/>
              <a:gd name="connsiteX4" fmla="*/ 562810 w 3017316"/>
              <a:gd name="connsiteY4" fmla="*/ 2439643 h 5622475"/>
              <a:gd name="connsiteX5" fmla="*/ 563353 w 3017316"/>
              <a:gd name="connsiteY5" fmla="*/ 2439209 h 5622475"/>
              <a:gd name="connsiteX6" fmla="*/ 3002957 w 3017316"/>
              <a:gd name="connsiteY6" fmla="*/ -396 h 5622475"/>
              <a:gd name="connsiteX7" fmla="*/ 3016239 w 3017316"/>
              <a:gd name="connsiteY7" fmla="*/ 13158 h 5622475"/>
              <a:gd name="connsiteX8" fmla="*/ 576635 w 3017316"/>
              <a:gd name="connsiteY8" fmla="*/ 2452762 h 5622475"/>
              <a:gd name="connsiteX9" fmla="*/ 576635 w 3017316"/>
              <a:gd name="connsiteY9" fmla="*/ 5150424 h 56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17316" h="5622475">
                <a:moveTo>
                  <a:pt x="577177" y="5150424"/>
                </a:moveTo>
                <a:lnTo>
                  <a:pt x="1048835" y="5622080"/>
                </a:lnTo>
                <a:lnTo>
                  <a:pt x="1021728" y="5622080"/>
                </a:lnTo>
                <a:lnTo>
                  <a:pt x="563353" y="5163706"/>
                </a:lnTo>
                <a:cubicBezTo>
                  <a:pt x="-189130" y="4411604"/>
                  <a:pt x="-189130" y="3191990"/>
                  <a:pt x="562810" y="2439643"/>
                </a:cubicBezTo>
                <a:cubicBezTo>
                  <a:pt x="563081" y="2439507"/>
                  <a:pt x="563081" y="2439345"/>
                  <a:pt x="563353" y="2439209"/>
                </a:cubicBezTo>
                <a:lnTo>
                  <a:pt x="3002957" y="-396"/>
                </a:lnTo>
                <a:lnTo>
                  <a:pt x="3016239" y="13158"/>
                </a:lnTo>
                <a:lnTo>
                  <a:pt x="576635" y="2452762"/>
                </a:lnTo>
                <a:cubicBezTo>
                  <a:pt x="-167986" y="3197873"/>
                  <a:pt x="-167986" y="4405313"/>
                  <a:pt x="576635" y="5150424"/>
                </a:cubicBezTo>
                <a:close/>
              </a:path>
            </a:pathLst>
          </a:custGeom>
          <a:solidFill>
            <a:srgbClr val="FFFFFF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07D448-B036-5B4A-BD45-80EC2F62178C}"/>
              </a:ext>
            </a:extLst>
          </p:cNvPr>
          <p:cNvSpPr/>
          <p:nvPr/>
        </p:nvSpPr>
        <p:spPr>
          <a:xfrm rot="2700000">
            <a:off x="5612356" y="531330"/>
            <a:ext cx="1006201" cy="1006201"/>
          </a:xfrm>
          <a:prstGeom prst="roundRect">
            <a:avLst/>
          </a:prstGeom>
          <a:solidFill>
            <a:schemeClr val="bg1">
              <a:alpha val="6000"/>
            </a:schemeClr>
          </a:solidFill>
          <a:ln w="254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8B13636-25C0-22E7-6488-1EA4E7562CAC}"/>
              </a:ext>
            </a:extLst>
          </p:cNvPr>
          <p:cNvSpPr/>
          <p:nvPr/>
        </p:nvSpPr>
        <p:spPr>
          <a:xfrm>
            <a:off x="7968833" y="1155288"/>
            <a:ext cx="179988" cy="179988"/>
          </a:xfrm>
          <a:custGeom>
            <a:avLst/>
            <a:gdLst>
              <a:gd name="connsiteX0" fmla="*/ 179988 w 179988"/>
              <a:gd name="connsiteY0" fmla="*/ 89994 h 179988"/>
              <a:gd name="connsiteX1" fmla="*/ 89994 w 179988"/>
              <a:gd name="connsiteY1" fmla="*/ 179989 h 179988"/>
              <a:gd name="connsiteX2" fmla="*/ -1 w 179988"/>
              <a:gd name="connsiteY2" fmla="*/ 89994 h 179988"/>
              <a:gd name="connsiteX3" fmla="*/ 89994 w 179988"/>
              <a:gd name="connsiteY3" fmla="*/ 0 h 179988"/>
              <a:gd name="connsiteX4" fmla="*/ 179988 w 179988"/>
              <a:gd name="connsiteY4" fmla="*/ 89994 h 17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88" h="179988">
                <a:moveTo>
                  <a:pt x="179988" y="89994"/>
                </a:moveTo>
                <a:cubicBezTo>
                  <a:pt x="179988" y="139697"/>
                  <a:pt x="139697" y="179989"/>
                  <a:pt x="89994" y="179989"/>
                </a:cubicBezTo>
                <a:cubicBezTo>
                  <a:pt x="40291" y="179989"/>
                  <a:pt x="-1" y="139697"/>
                  <a:pt x="-1" y="89994"/>
                </a:cubicBezTo>
                <a:cubicBezTo>
                  <a:pt x="-1" y="40292"/>
                  <a:pt x="40291" y="0"/>
                  <a:pt x="89994" y="0"/>
                </a:cubicBezTo>
                <a:cubicBezTo>
                  <a:pt x="139697" y="0"/>
                  <a:pt x="179988" y="40292"/>
                  <a:pt x="179988" y="89994"/>
                </a:cubicBezTo>
                <a:close/>
              </a:path>
            </a:pathLst>
          </a:custGeom>
          <a:solidFill>
            <a:srgbClr val="FFFFFF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7A935B-ED8F-71C5-70F2-A4C78235494C}"/>
              </a:ext>
            </a:extLst>
          </p:cNvPr>
          <p:cNvSpPr txBox="1"/>
          <p:nvPr/>
        </p:nvSpPr>
        <p:spPr>
          <a:xfrm>
            <a:off x="1287106" y="2962843"/>
            <a:ext cx="42051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Thankyou</a:t>
            </a:r>
            <a:endParaRPr lang="en-IN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8263" name="Picture 7" descr="How Does AI Chatbot Enhance Customer Experiences and Legacy?">
            <a:extLst>
              <a:ext uri="{FF2B5EF4-FFF2-40B4-BE49-F238E27FC236}">
                <a16:creationId xmlns:a16="http://schemas.microsoft.com/office/drawing/2014/main" id="{3DA5920A-1A4A-3E86-FF12-A9548B0C0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813636"/>
            <a:ext cx="6282958" cy="57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561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Eleven Trending AI Chatbot Platforms | by Kristen Carter | HackerNoon.com |  Medium">
            <a:extLst>
              <a:ext uri="{FF2B5EF4-FFF2-40B4-BE49-F238E27FC236}">
                <a16:creationId xmlns:a16="http://schemas.microsoft.com/office/drawing/2014/main" id="{1F958B9C-295A-C523-4A01-9B47FC43F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8" r="33164" b="76"/>
          <a:stretch>
            <a:fillRect/>
          </a:stretch>
        </p:blipFill>
        <p:spPr bwMode="auto">
          <a:xfrm>
            <a:off x="107" y="1"/>
            <a:ext cx="6768408" cy="6857893"/>
          </a:xfrm>
          <a:custGeom>
            <a:avLst/>
            <a:gdLst>
              <a:gd name="connsiteX0" fmla="*/ 0 w 6768408"/>
              <a:gd name="connsiteY0" fmla="*/ 0 h 6857893"/>
              <a:gd name="connsiteX1" fmla="*/ 5961588 w 6768408"/>
              <a:gd name="connsiteY1" fmla="*/ 0 h 6857893"/>
              <a:gd name="connsiteX2" fmla="*/ 6334963 w 6768408"/>
              <a:gd name="connsiteY2" fmla="*/ 373646 h 6857893"/>
              <a:gd name="connsiteX3" fmla="*/ 6335450 w 6768408"/>
              <a:gd name="connsiteY3" fmla="*/ 374134 h 6857893"/>
              <a:gd name="connsiteX4" fmla="*/ 6334963 w 6768408"/>
              <a:gd name="connsiteY4" fmla="*/ 2465793 h 6857893"/>
              <a:gd name="connsiteX5" fmla="*/ 1943133 w 6768408"/>
              <a:gd name="connsiteY5" fmla="*/ 6857893 h 6857893"/>
              <a:gd name="connsiteX6" fmla="*/ 0 w 6768408"/>
              <a:gd name="connsiteY6" fmla="*/ 6857893 h 6857893"/>
              <a:gd name="connsiteX7" fmla="*/ 0 w 6768408"/>
              <a:gd name="connsiteY7" fmla="*/ 0 h 6857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8408" h="6857893">
                <a:moveTo>
                  <a:pt x="0" y="0"/>
                </a:moveTo>
                <a:lnTo>
                  <a:pt x="5961588" y="0"/>
                </a:lnTo>
                <a:lnTo>
                  <a:pt x="6334963" y="373646"/>
                </a:lnTo>
                <a:cubicBezTo>
                  <a:pt x="6335125" y="373809"/>
                  <a:pt x="6335287" y="373971"/>
                  <a:pt x="6335450" y="374134"/>
                </a:cubicBezTo>
                <a:cubicBezTo>
                  <a:pt x="6912918" y="951872"/>
                  <a:pt x="6912701" y="1888326"/>
                  <a:pt x="6334963" y="2465793"/>
                </a:cubicBezTo>
                <a:lnTo>
                  <a:pt x="1943133" y="6857893"/>
                </a:lnTo>
                <a:lnTo>
                  <a:pt x="0" y="6857893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leven Trending AI Chatbot Platforms | by Kristen Carter | HackerNoon.com |  Medium">
            <a:extLst>
              <a:ext uri="{FF2B5EF4-FFF2-40B4-BE49-F238E27FC236}">
                <a16:creationId xmlns:a16="http://schemas.microsoft.com/office/drawing/2014/main" id="{E8106599-0BD6-3D18-3674-273A84DDE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8" t="-7" r="37866" b="100000"/>
          <a:stretch>
            <a:fillRect/>
          </a:stretch>
        </p:blipFill>
        <p:spPr bwMode="auto">
          <a:xfrm>
            <a:off x="107" y="-512"/>
            <a:ext cx="5961588" cy="513"/>
          </a:xfrm>
          <a:custGeom>
            <a:avLst/>
            <a:gdLst>
              <a:gd name="connsiteX0" fmla="*/ 0 w 5961588"/>
              <a:gd name="connsiteY0" fmla="*/ 0 h 513"/>
              <a:gd name="connsiteX1" fmla="*/ 5961075 w 5961588"/>
              <a:gd name="connsiteY1" fmla="*/ 0 h 513"/>
              <a:gd name="connsiteX2" fmla="*/ 5961588 w 5961588"/>
              <a:gd name="connsiteY2" fmla="*/ 513 h 513"/>
              <a:gd name="connsiteX3" fmla="*/ 0 w 5961588"/>
              <a:gd name="connsiteY3" fmla="*/ 513 h 513"/>
              <a:gd name="connsiteX4" fmla="*/ 0 w 5961588"/>
              <a:gd name="connsiteY4" fmla="*/ 0 h 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1588" h="513">
                <a:moveTo>
                  <a:pt x="0" y="0"/>
                </a:moveTo>
                <a:lnTo>
                  <a:pt x="5961075" y="0"/>
                </a:lnTo>
                <a:lnTo>
                  <a:pt x="5961588" y="513"/>
                </a:lnTo>
                <a:lnTo>
                  <a:pt x="0" y="513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AD4864-681B-3733-4067-A17B2477FF2C}"/>
              </a:ext>
            </a:extLst>
          </p:cNvPr>
          <p:cNvSpPr txBox="1"/>
          <p:nvPr/>
        </p:nvSpPr>
        <p:spPr>
          <a:xfrm>
            <a:off x="6096000" y="2399167"/>
            <a:ext cx="54234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Table Of Contents</a:t>
            </a:r>
            <a:endParaRPr lang="en-IN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1289F-4364-7B54-9AC1-A50E4A129D2C}"/>
              </a:ext>
            </a:extLst>
          </p:cNvPr>
          <p:cNvSpPr txBox="1"/>
          <p:nvPr/>
        </p:nvSpPr>
        <p:spPr>
          <a:xfrm>
            <a:off x="6377603" y="3398252"/>
            <a:ext cx="5423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dirty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01. </a:t>
            </a:r>
            <a:r>
              <a:rPr lang="en-IN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Introduction of AI Chatbots</a:t>
            </a:r>
            <a:endParaRPr lang="en-IN" sz="2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2A19AD-70B7-5D58-119F-835F58960144}"/>
              </a:ext>
            </a:extLst>
          </p:cNvPr>
          <p:cNvSpPr txBox="1"/>
          <p:nvPr/>
        </p:nvSpPr>
        <p:spPr>
          <a:xfrm>
            <a:off x="6346647" y="3763259"/>
            <a:ext cx="54234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dirty="0">
                <a:solidFill>
                  <a:srgbClr val="8827E0"/>
                </a:solidFill>
                <a:effectLst/>
                <a:latin typeface="Montserrat" panose="00000500000000000000" pitchFamily="2" charset="0"/>
              </a:rPr>
              <a:t>02.</a:t>
            </a:r>
            <a:r>
              <a:rPr lang="en-IN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N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Agent-Based Architecture with MCP</a:t>
            </a:r>
          </a:p>
          <a:p>
            <a:endParaRPr lang="en-IN" sz="2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A2DC3F-CA28-8CD1-C532-EB0028ADC80C}"/>
              </a:ext>
            </a:extLst>
          </p:cNvPr>
          <p:cNvSpPr txBox="1"/>
          <p:nvPr/>
        </p:nvSpPr>
        <p:spPr>
          <a:xfrm>
            <a:off x="6362125" y="4128010"/>
            <a:ext cx="54234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4"/>
                </a:solidFill>
                <a:latin typeface="Montserrat" panose="00000500000000000000" pitchFamily="2" charset="0"/>
              </a:rPr>
              <a:t>03. </a:t>
            </a:r>
            <a:r>
              <a:rPr lang="en-US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System Flow with Message Passing</a:t>
            </a:r>
            <a:endParaRPr lang="en-IN" sz="20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en-IN" sz="2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E71A4-803E-D53F-5E3D-BB08A7349B96}"/>
              </a:ext>
            </a:extLst>
          </p:cNvPr>
          <p:cNvSpPr txBox="1"/>
          <p:nvPr/>
        </p:nvSpPr>
        <p:spPr>
          <a:xfrm>
            <a:off x="6354386" y="4459050"/>
            <a:ext cx="5423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dirty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04. </a:t>
            </a:r>
            <a:r>
              <a:rPr lang="en-IN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Tech Stack</a:t>
            </a:r>
            <a:endParaRPr lang="en-IN" sz="2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7843C-AFDD-0D29-63CC-726F34E5DCC4}"/>
              </a:ext>
            </a:extLst>
          </p:cNvPr>
          <p:cNvSpPr txBox="1"/>
          <p:nvPr/>
        </p:nvSpPr>
        <p:spPr>
          <a:xfrm>
            <a:off x="6346646" y="4800793"/>
            <a:ext cx="54234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dirty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05. </a:t>
            </a:r>
            <a:r>
              <a:rPr lang="en-US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UI Screenshots of the App</a:t>
            </a:r>
          </a:p>
          <a:p>
            <a:r>
              <a:rPr lang="en-US" sz="2000" b="1" dirty="0">
                <a:solidFill>
                  <a:srgbClr val="8827E0"/>
                </a:solidFill>
                <a:latin typeface="Montserrat" panose="00000500000000000000" pitchFamily="2" charset="0"/>
              </a:rPr>
              <a:t>06.</a:t>
            </a:r>
            <a:r>
              <a:rPr lang="en-IN" sz="2000" b="1" dirty="0">
                <a:solidFill>
                  <a:srgbClr val="8827E0"/>
                </a:solidFill>
                <a:latin typeface="Montserrat" panose="00000500000000000000" pitchFamily="2" charset="0"/>
              </a:rPr>
              <a:t> </a:t>
            </a:r>
            <a:r>
              <a:rPr lang="en-IN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Challenges Faced + Future Scope</a:t>
            </a:r>
          </a:p>
          <a:p>
            <a:endParaRPr lang="en-IN" sz="20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en-IN" sz="2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16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6E524ED-D0D3-7032-D25F-38F764D61522}"/>
              </a:ext>
            </a:extLst>
          </p:cNvPr>
          <p:cNvSpPr/>
          <p:nvPr/>
        </p:nvSpPr>
        <p:spPr>
          <a:xfrm rot="2700000" flipH="1">
            <a:off x="188615" y="-2350009"/>
            <a:ext cx="5438339" cy="6519027"/>
          </a:xfrm>
          <a:custGeom>
            <a:avLst/>
            <a:gdLst>
              <a:gd name="connsiteX0" fmla="*/ 1240388 w 5438339"/>
              <a:gd name="connsiteY0" fmla="*/ 656528 h 6519027"/>
              <a:gd name="connsiteX1" fmla="*/ 1183247 w 5438339"/>
              <a:gd name="connsiteY1" fmla="*/ 678583 h 6519027"/>
              <a:gd name="connsiteX2" fmla="*/ 687996 w 5438339"/>
              <a:gd name="connsiteY2" fmla="*/ 1454518 h 6519027"/>
              <a:gd name="connsiteX3" fmla="*/ 642328 w 5438339"/>
              <a:gd name="connsiteY3" fmla="*/ 4946724 h 6519027"/>
              <a:gd name="connsiteX4" fmla="*/ 1414729 w 5438339"/>
              <a:gd name="connsiteY4" fmla="*/ 5825487 h 6519027"/>
              <a:gd name="connsiteX5" fmla="*/ 1414731 w 5438339"/>
              <a:gd name="connsiteY5" fmla="*/ 5825487 h 6519027"/>
              <a:gd name="connsiteX6" fmla="*/ 1328221 w 5438339"/>
              <a:gd name="connsiteY6" fmla="*/ 5811124 h 6519027"/>
              <a:gd name="connsiteX7" fmla="*/ 642329 w 5438339"/>
              <a:gd name="connsiteY7" fmla="*/ 4946725 h 6519027"/>
              <a:gd name="connsiteX8" fmla="*/ 687997 w 5438339"/>
              <a:gd name="connsiteY8" fmla="*/ 1454517 h 6519027"/>
              <a:gd name="connsiteX9" fmla="*/ 1183248 w 5438339"/>
              <a:gd name="connsiteY9" fmla="*/ 678583 h 6519027"/>
              <a:gd name="connsiteX10" fmla="*/ 4852504 w 5438339"/>
              <a:gd name="connsiteY10" fmla="*/ 4148140 h 6519027"/>
              <a:gd name="connsiteX11" fmla="*/ 4852504 w 5438339"/>
              <a:gd name="connsiteY11" fmla="*/ 4280435 h 6519027"/>
              <a:gd name="connsiteX12" fmla="*/ 4841883 w 5438339"/>
              <a:gd name="connsiteY12" fmla="*/ 4385793 h 6519027"/>
              <a:gd name="connsiteX13" fmla="*/ 4833291 w 5438339"/>
              <a:gd name="connsiteY13" fmla="*/ 4413472 h 6519027"/>
              <a:gd name="connsiteX14" fmla="*/ 4841883 w 5438339"/>
              <a:gd name="connsiteY14" fmla="*/ 4385793 h 6519027"/>
              <a:gd name="connsiteX15" fmla="*/ 4852504 w 5438339"/>
              <a:gd name="connsiteY15" fmla="*/ 4280435 h 6519027"/>
              <a:gd name="connsiteX16" fmla="*/ 2437121 w 5438339"/>
              <a:gd name="connsiteY16" fmla="*/ 1666609 h 6519027"/>
              <a:gd name="connsiteX17" fmla="*/ 2238678 w 5438339"/>
              <a:gd name="connsiteY17" fmla="*/ 1666608 h 6519027"/>
              <a:gd name="connsiteX18" fmla="*/ 2238626 w 5438339"/>
              <a:gd name="connsiteY18" fmla="*/ 1666614 h 6519027"/>
              <a:gd name="connsiteX19" fmla="*/ 2146138 w 5438339"/>
              <a:gd name="connsiteY19" fmla="*/ 1674774 h 6519027"/>
              <a:gd name="connsiteX20" fmla="*/ 2139270 w 5438339"/>
              <a:gd name="connsiteY20" fmla="*/ 1676630 h 6519027"/>
              <a:gd name="connsiteX21" fmla="*/ 2133320 w 5438339"/>
              <a:gd name="connsiteY21" fmla="*/ 1677229 h 6519027"/>
              <a:gd name="connsiteX22" fmla="*/ 2108324 w 5438339"/>
              <a:gd name="connsiteY22" fmla="*/ 1684989 h 6519027"/>
              <a:gd name="connsiteX23" fmla="*/ 2058930 w 5438339"/>
              <a:gd name="connsiteY23" fmla="*/ 1698331 h 6519027"/>
              <a:gd name="connsiteX24" fmla="*/ 2046180 w 5438339"/>
              <a:gd name="connsiteY24" fmla="*/ 1704280 h 6519027"/>
              <a:gd name="connsiteX25" fmla="*/ 2035190 w 5438339"/>
              <a:gd name="connsiteY25" fmla="*/ 1707691 h 6519027"/>
              <a:gd name="connsiteX26" fmla="*/ 2012692 w 5438339"/>
              <a:gd name="connsiteY26" fmla="*/ 1719902 h 6519027"/>
              <a:gd name="connsiteX27" fmla="*/ 1978462 w 5438339"/>
              <a:gd name="connsiteY27" fmla="*/ 1735872 h 6519027"/>
              <a:gd name="connsiteX28" fmla="*/ 1961082 w 5438339"/>
              <a:gd name="connsiteY28" fmla="*/ 1747916 h 6519027"/>
              <a:gd name="connsiteX29" fmla="*/ 1946388 w 5438339"/>
              <a:gd name="connsiteY29" fmla="*/ 1755891 h 6519027"/>
              <a:gd name="connsiteX30" fmla="*/ 1929684 w 5438339"/>
              <a:gd name="connsiteY30" fmla="*/ 1769674 h 6519027"/>
              <a:gd name="connsiteX31" fmla="*/ 1906143 w 5438339"/>
              <a:gd name="connsiteY31" fmla="*/ 1785987 h 6519027"/>
              <a:gd name="connsiteX32" fmla="*/ 1885595 w 5438339"/>
              <a:gd name="connsiteY32" fmla="*/ 1806051 h 6519027"/>
              <a:gd name="connsiteX33" fmla="*/ 1869019 w 5438339"/>
              <a:gd name="connsiteY33" fmla="*/ 1819727 h 6519027"/>
              <a:gd name="connsiteX34" fmla="*/ 1858371 w 5438339"/>
              <a:gd name="connsiteY34" fmla="*/ 1832633 h 6519027"/>
              <a:gd name="connsiteX35" fmla="*/ 1843381 w 5438339"/>
              <a:gd name="connsiteY35" fmla="*/ 1847269 h 6519027"/>
              <a:gd name="connsiteX36" fmla="*/ 1821243 w 5438339"/>
              <a:gd name="connsiteY36" fmla="*/ 1877632 h 6519027"/>
              <a:gd name="connsiteX37" fmla="*/ 1805183 w 5438339"/>
              <a:gd name="connsiteY37" fmla="*/ 1897097 h 6519027"/>
              <a:gd name="connsiteX38" fmla="*/ 1799742 w 5438339"/>
              <a:gd name="connsiteY38" fmla="*/ 1907121 h 6519027"/>
              <a:gd name="connsiteX39" fmla="*/ 1791585 w 5438339"/>
              <a:gd name="connsiteY39" fmla="*/ 1918309 h 6519027"/>
              <a:gd name="connsiteX40" fmla="*/ 1769186 w 5438339"/>
              <a:gd name="connsiteY40" fmla="*/ 1963417 h 6519027"/>
              <a:gd name="connsiteX41" fmla="*/ 1756983 w 5438339"/>
              <a:gd name="connsiteY41" fmla="*/ 1985898 h 6519027"/>
              <a:gd name="connsiteX42" fmla="*/ 1755250 w 5438339"/>
              <a:gd name="connsiteY42" fmla="*/ 1991479 h 6519027"/>
              <a:gd name="connsiteX43" fmla="*/ 1752162 w 5438339"/>
              <a:gd name="connsiteY43" fmla="*/ 1997699 h 6519027"/>
              <a:gd name="connsiteX44" fmla="*/ 1726535 w 5438339"/>
              <a:gd name="connsiteY44" fmla="*/ 2083985 h 6519027"/>
              <a:gd name="connsiteX45" fmla="*/ 1726521 w 5438339"/>
              <a:gd name="connsiteY45" fmla="*/ 2084029 h 6519027"/>
              <a:gd name="connsiteX46" fmla="*/ 1716988 w 5438339"/>
              <a:gd name="connsiteY46" fmla="*/ 2178599 h 6519027"/>
              <a:gd name="connsiteX47" fmla="*/ 1715900 w 5438339"/>
              <a:gd name="connsiteY47" fmla="*/ 2189386 h 6519027"/>
              <a:gd name="connsiteX48" fmla="*/ 1715900 w 5438339"/>
              <a:gd name="connsiteY48" fmla="*/ 2189386 h 6519027"/>
              <a:gd name="connsiteX49" fmla="*/ 1716988 w 5438339"/>
              <a:gd name="connsiteY49" fmla="*/ 2178599 h 6519027"/>
              <a:gd name="connsiteX50" fmla="*/ 1726521 w 5438339"/>
              <a:gd name="connsiteY50" fmla="*/ 2084030 h 6519027"/>
              <a:gd name="connsiteX51" fmla="*/ 1726535 w 5438339"/>
              <a:gd name="connsiteY51" fmla="*/ 2083985 h 6519027"/>
              <a:gd name="connsiteX52" fmla="*/ 1755250 w 5438339"/>
              <a:gd name="connsiteY52" fmla="*/ 1991479 h 6519027"/>
              <a:gd name="connsiteX53" fmla="*/ 1769186 w 5438339"/>
              <a:gd name="connsiteY53" fmla="*/ 1963417 h 6519027"/>
              <a:gd name="connsiteX54" fmla="*/ 1799742 w 5438339"/>
              <a:gd name="connsiteY54" fmla="*/ 1907121 h 6519027"/>
              <a:gd name="connsiteX55" fmla="*/ 1821243 w 5438339"/>
              <a:gd name="connsiteY55" fmla="*/ 1877632 h 6519027"/>
              <a:gd name="connsiteX56" fmla="*/ 1858371 w 5438339"/>
              <a:gd name="connsiteY56" fmla="*/ 1832633 h 6519027"/>
              <a:gd name="connsiteX57" fmla="*/ 1885595 w 5438339"/>
              <a:gd name="connsiteY57" fmla="*/ 1806051 h 6519027"/>
              <a:gd name="connsiteX58" fmla="*/ 1929684 w 5438339"/>
              <a:gd name="connsiteY58" fmla="*/ 1769674 h 6519027"/>
              <a:gd name="connsiteX59" fmla="*/ 1961082 w 5438339"/>
              <a:gd name="connsiteY59" fmla="*/ 1747916 h 6519027"/>
              <a:gd name="connsiteX60" fmla="*/ 2012692 w 5438339"/>
              <a:gd name="connsiteY60" fmla="*/ 1719902 h 6519027"/>
              <a:gd name="connsiteX61" fmla="*/ 2046180 w 5438339"/>
              <a:gd name="connsiteY61" fmla="*/ 1704280 h 6519027"/>
              <a:gd name="connsiteX62" fmla="*/ 2108324 w 5438339"/>
              <a:gd name="connsiteY62" fmla="*/ 1684989 h 6519027"/>
              <a:gd name="connsiteX63" fmla="*/ 2139270 w 5438339"/>
              <a:gd name="connsiteY63" fmla="*/ 1676630 h 6519027"/>
              <a:gd name="connsiteX64" fmla="*/ 2238626 w 5438339"/>
              <a:gd name="connsiteY64" fmla="*/ 1666614 h 6519027"/>
              <a:gd name="connsiteX65" fmla="*/ 2238678 w 5438339"/>
              <a:gd name="connsiteY65" fmla="*/ 1666609 h 6519027"/>
              <a:gd name="connsiteX66" fmla="*/ 2437121 w 5438339"/>
              <a:gd name="connsiteY66" fmla="*/ 1666609 h 6519027"/>
              <a:gd name="connsiteX67" fmla="*/ 4852504 w 5438339"/>
              <a:gd name="connsiteY67" fmla="*/ 4081992 h 6519027"/>
              <a:gd name="connsiteX68" fmla="*/ 4852504 w 5438339"/>
              <a:gd name="connsiteY68" fmla="*/ 4081992 h 6519027"/>
              <a:gd name="connsiteX69" fmla="*/ 5438339 w 5438339"/>
              <a:gd name="connsiteY69" fmla="*/ 4667826 h 6519027"/>
              <a:gd name="connsiteX70" fmla="*/ 4239234 w 5438339"/>
              <a:gd name="connsiteY70" fmla="*/ 5866931 h 6519027"/>
              <a:gd name="connsiteX71" fmla="*/ 4239231 w 5438339"/>
              <a:gd name="connsiteY71" fmla="*/ 5866931 h 6519027"/>
              <a:gd name="connsiteX72" fmla="*/ 3587136 w 5438339"/>
              <a:gd name="connsiteY72" fmla="*/ 6519027 h 6519027"/>
              <a:gd name="connsiteX73" fmla="*/ 1094671 w 5438339"/>
              <a:gd name="connsiteY73" fmla="*/ 6519027 h 6519027"/>
              <a:gd name="connsiteX74" fmla="*/ 0 w 5438339"/>
              <a:gd name="connsiteY74" fmla="*/ 5424358 h 6519027"/>
              <a:gd name="connsiteX75" fmla="*/ 2 w 5438339"/>
              <a:gd name="connsiteY75" fmla="*/ 1045806 h 6519027"/>
              <a:gd name="connsiteX76" fmla="*/ 769151 w 5438339"/>
              <a:gd name="connsiteY76" fmla="*/ 351 h 6519027"/>
              <a:gd name="connsiteX77" fmla="*/ 770511 w 5438339"/>
              <a:gd name="connsiteY77" fmla="*/ 0 h 6519027"/>
              <a:gd name="connsiteX78" fmla="*/ 1382264 w 5438339"/>
              <a:gd name="connsiteY78" fmla="*/ 611753 h 6519027"/>
              <a:gd name="connsiteX79" fmla="*/ 1340282 w 5438339"/>
              <a:gd name="connsiteY79" fmla="*/ 621965 h 6519027"/>
              <a:gd name="connsiteX80" fmla="*/ 1382265 w 5438339"/>
              <a:gd name="connsiteY80" fmla="*/ 611753 h 651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438339" h="6519027">
                <a:moveTo>
                  <a:pt x="1240388" y="656528"/>
                </a:moveTo>
                <a:lnTo>
                  <a:pt x="1183247" y="678583"/>
                </a:lnTo>
                <a:cubicBezTo>
                  <a:pt x="893913" y="817677"/>
                  <a:pt x="692478" y="1111735"/>
                  <a:pt x="687996" y="1454518"/>
                </a:cubicBezTo>
                <a:lnTo>
                  <a:pt x="642328" y="4946724"/>
                </a:lnTo>
                <a:cubicBezTo>
                  <a:pt x="636416" y="5398746"/>
                  <a:pt x="975088" y="5775024"/>
                  <a:pt x="1414729" y="5825487"/>
                </a:cubicBezTo>
                <a:lnTo>
                  <a:pt x="1414731" y="5825487"/>
                </a:lnTo>
                <a:lnTo>
                  <a:pt x="1328221" y="5811124"/>
                </a:lnTo>
                <a:cubicBezTo>
                  <a:pt x="931465" y="5724517"/>
                  <a:pt x="636812" y="5368612"/>
                  <a:pt x="642329" y="4946725"/>
                </a:cubicBezTo>
                <a:lnTo>
                  <a:pt x="687997" y="1454517"/>
                </a:lnTo>
                <a:cubicBezTo>
                  <a:pt x="692480" y="1111736"/>
                  <a:pt x="893915" y="817678"/>
                  <a:pt x="1183248" y="678583"/>
                </a:cubicBezTo>
                <a:close/>
                <a:moveTo>
                  <a:pt x="4852504" y="4148140"/>
                </a:moveTo>
                <a:lnTo>
                  <a:pt x="4852504" y="4280435"/>
                </a:lnTo>
                <a:cubicBezTo>
                  <a:pt x="4852504" y="4316525"/>
                  <a:pt x="4848847" y="4351761"/>
                  <a:pt x="4841883" y="4385793"/>
                </a:cubicBezTo>
                <a:lnTo>
                  <a:pt x="4833291" y="4413472"/>
                </a:lnTo>
                <a:lnTo>
                  <a:pt x="4841883" y="4385793"/>
                </a:lnTo>
                <a:cubicBezTo>
                  <a:pt x="4848847" y="4351761"/>
                  <a:pt x="4852504" y="4316525"/>
                  <a:pt x="4852504" y="4280435"/>
                </a:cubicBezTo>
                <a:close/>
                <a:moveTo>
                  <a:pt x="2437121" y="1666609"/>
                </a:moveTo>
                <a:lnTo>
                  <a:pt x="2238678" y="1666608"/>
                </a:lnTo>
                <a:lnTo>
                  <a:pt x="2238626" y="1666614"/>
                </a:lnTo>
                <a:lnTo>
                  <a:pt x="2146138" y="1674774"/>
                </a:lnTo>
                <a:lnTo>
                  <a:pt x="2139270" y="1676630"/>
                </a:lnTo>
                <a:lnTo>
                  <a:pt x="2133320" y="1677229"/>
                </a:lnTo>
                <a:lnTo>
                  <a:pt x="2108324" y="1684989"/>
                </a:lnTo>
                <a:lnTo>
                  <a:pt x="2058930" y="1698331"/>
                </a:lnTo>
                <a:lnTo>
                  <a:pt x="2046180" y="1704280"/>
                </a:lnTo>
                <a:lnTo>
                  <a:pt x="2035190" y="1707691"/>
                </a:lnTo>
                <a:lnTo>
                  <a:pt x="2012692" y="1719902"/>
                </a:lnTo>
                <a:lnTo>
                  <a:pt x="1978462" y="1735872"/>
                </a:lnTo>
                <a:lnTo>
                  <a:pt x="1961082" y="1747916"/>
                </a:lnTo>
                <a:lnTo>
                  <a:pt x="1946388" y="1755891"/>
                </a:lnTo>
                <a:lnTo>
                  <a:pt x="1929684" y="1769674"/>
                </a:lnTo>
                <a:lnTo>
                  <a:pt x="1906143" y="1785987"/>
                </a:lnTo>
                <a:lnTo>
                  <a:pt x="1885595" y="1806051"/>
                </a:lnTo>
                <a:lnTo>
                  <a:pt x="1869019" y="1819727"/>
                </a:lnTo>
                <a:lnTo>
                  <a:pt x="1858371" y="1832633"/>
                </a:lnTo>
                <a:lnTo>
                  <a:pt x="1843381" y="1847269"/>
                </a:lnTo>
                <a:lnTo>
                  <a:pt x="1821243" y="1877632"/>
                </a:lnTo>
                <a:lnTo>
                  <a:pt x="1805183" y="1897097"/>
                </a:lnTo>
                <a:lnTo>
                  <a:pt x="1799742" y="1907121"/>
                </a:lnTo>
                <a:lnTo>
                  <a:pt x="1791585" y="1918309"/>
                </a:lnTo>
                <a:lnTo>
                  <a:pt x="1769186" y="1963417"/>
                </a:lnTo>
                <a:lnTo>
                  <a:pt x="1756983" y="1985898"/>
                </a:lnTo>
                <a:lnTo>
                  <a:pt x="1755250" y="1991479"/>
                </a:lnTo>
                <a:lnTo>
                  <a:pt x="1752162" y="1997699"/>
                </a:lnTo>
                <a:lnTo>
                  <a:pt x="1726535" y="2083985"/>
                </a:lnTo>
                <a:lnTo>
                  <a:pt x="1726521" y="2084029"/>
                </a:lnTo>
                <a:lnTo>
                  <a:pt x="1716988" y="2178599"/>
                </a:lnTo>
                <a:lnTo>
                  <a:pt x="1715900" y="2189386"/>
                </a:lnTo>
                <a:lnTo>
                  <a:pt x="1715900" y="2189386"/>
                </a:lnTo>
                <a:lnTo>
                  <a:pt x="1716988" y="2178599"/>
                </a:lnTo>
                <a:lnTo>
                  <a:pt x="1726521" y="2084030"/>
                </a:lnTo>
                <a:lnTo>
                  <a:pt x="1726535" y="2083985"/>
                </a:lnTo>
                <a:lnTo>
                  <a:pt x="1755250" y="1991479"/>
                </a:lnTo>
                <a:lnTo>
                  <a:pt x="1769186" y="1963417"/>
                </a:lnTo>
                <a:lnTo>
                  <a:pt x="1799742" y="1907121"/>
                </a:lnTo>
                <a:lnTo>
                  <a:pt x="1821243" y="1877632"/>
                </a:lnTo>
                <a:lnTo>
                  <a:pt x="1858371" y="1832633"/>
                </a:lnTo>
                <a:lnTo>
                  <a:pt x="1885595" y="1806051"/>
                </a:lnTo>
                <a:lnTo>
                  <a:pt x="1929684" y="1769674"/>
                </a:lnTo>
                <a:lnTo>
                  <a:pt x="1961082" y="1747916"/>
                </a:lnTo>
                <a:lnTo>
                  <a:pt x="2012692" y="1719902"/>
                </a:lnTo>
                <a:lnTo>
                  <a:pt x="2046180" y="1704280"/>
                </a:lnTo>
                <a:lnTo>
                  <a:pt x="2108324" y="1684989"/>
                </a:lnTo>
                <a:lnTo>
                  <a:pt x="2139270" y="1676630"/>
                </a:lnTo>
                <a:lnTo>
                  <a:pt x="2238626" y="1666614"/>
                </a:lnTo>
                <a:lnTo>
                  <a:pt x="2238678" y="1666609"/>
                </a:lnTo>
                <a:lnTo>
                  <a:pt x="2437121" y="1666609"/>
                </a:lnTo>
                <a:lnTo>
                  <a:pt x="4852504" y="4081992"/>
                </a:lnTo>
                <a:lnTo>
                  <a:pt x="4852504" y="4081992"/>
                </a:lnTo>
                <a:lnTo>
                  <a:pt x="5438339" y="4667826"/>
                </a:lnTo>
                <a:lnTo>
                  <a:pt x="4239234" y="5866931"/>
                </a:lnTo>
                <a:lnTo>
                  <a:pt x="4239231" y="5866931"/>
                </a:lnTo>
                <a:lnTo>
                  <a:pt x="3587136" y="6519027"/>
                </a:lnTo>
                <a:lnTo>
                  <a:pt x="1094671" y="6519027"/>
                </a:lnTo>
                <a:cubicBezTo>
                  <a:pt x="490102" y="6519027"/>
                  <a:pt x="0" y="6028927"/>
                  <a:pt x="0" y="5424358"/>
                </a:cubicBezTo>
                <a:lnTo>
                  <a:pt x="2" y="1045806"/>
                </a:lnTo>
                <a:cubicBezTo>
                  <a:pt x="1" y="554593"/>
                  <a:pt x="323545" y="138947"/>
                  <a:pt x="769151" y="351"/>
                </a:cubicBezTo>
                <a:lnTo>
                  <a:pt x="770511" y="0"/>
                </a:lnTo>
                <a:lnTo>
                  <a:pt x="1382264" y="611753"/>
                </a:lnTo>
                <a:lnTo>
                  <a:pt x="1340282" y="621965"/>
                </a:lnTo>
                <a:lnTo>
                  <a:pt x="1382265" y="61175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C3F5183-5EF5-0250-9CF8-C3E7BEDDB0E2}"/>
              </a:ext>
            </a:extLst>
          </p:cNvPr>
          <p:cNvSpPr/>
          <p:nvPr/>
        </p:nvSpPr>
        <p:spPr>
          <a:xfrm rot="2700000">
            <a:off x="5298842" y="6131192"/>
            <a:ext cx="1264932" cy="1264932"/>
          </a:xfrm>
          <a:custGeom>
            <a:avLst/>
            <a:gdLst>
              <a:gd name="connsiteX0" fmla="*/ 62239 w 1264932"/>
              <a:gd name="connsiteY0" fmla="*/ 62240 h 1264932"/>
              <a:gd name="connsiteX1" fmla="*/ 212499 w 1264932"/>
              <a:gd name="connsiteY1" fmla="*/ 1 h 1264932"/>
              <a:gd name="connsiteX2" fmla="*/ 1062473 w 1264932"/>
              <a:gd name="connsiteY2" fmla="*/ 0 h 1264932"/>
              <a:gd name="connsiteX3" fmla="*/ 1258274 w 1264932"/>
              <a:gd name="connsiteY3" fmla="*/ 129785 h 1264932"/>
              <a:gd name="connsiteX4" fmla="*/ 1264932 w 1264932"/>
              <a:gd name="connsiteY4" fmla="*/ 151232 h 1264932"/>
              <a:gd name="connsiteX5" fmla="*/ 151232 w 1264932"/>
              <a:gd name="connsiteY5" fmla="*/ 1264932 h 1264932"/>
              <a:gd name="connsiteX6" fmla="*/ 129785 w 1264932"/>
              <a:gd name="connsiteY6" fmla="*/ 1258274 h 1264932"/>
              <a:gd name="connsiteX7" fmla="*/ 0 w 1264932"/>
              <a:gd name="connsiteY7" fmla="*/ 1062474 h 1264932"/>
              <a:gd name="connsiteX8" fmla="*/ 0 w 1264932"/>
              <a:gd name="connsiteY8" fmla="*/ 212500 h 1264932"/>
              <a:gd name="connsiteX9" fmla="*/ 62239 w 1264932"/>
              <a:gd name="connsiteY9" fmla="*/ 62240 h 126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4932" h="1264932">
                <a:moveTo>
                  <a:pt x="62239" y="62240"/>
                </a:moveTo>
                <a:cubicBezTo>
                  <a:pt x="100694" y="23785"/>
                  <a:pt x="153819" y="0"/>
                  <a:pt x="212499" y="1"/>
                </a:cubicBezTo>
                <a:lnTo>
                  <a:pt x="1062473" y="0"/>
                </a:lnTo>
                <a:cubicBezTo>
                  <a:pt x="1150494" y="0"/>
                  <a:pt x="1226016" y="53515"/>
                  <a:pt x="1258274" y="129785"/>
                </a:cubicBezTo>
                <a:lnTo>
                  <a:pt x="1264932" y="151232"/>
                </a:lnTo>
                <a:lnTo>
                  <a:pt x="151232" y="1264932"/>
                </a:lnTo>
                <a:lnTo>
                  <a:pt x="129785" y="1258274"/>
                </a:lnTo>
                <a:cubicBezTo>
                  <a:pt x="53515" y="1226016"/>
                  <a:pt x="0" y="1150494"/>
                  <a:pt x="0" y="1062474"/>
                </a:cubicBezTo>
                <a:lnTo>
                  <a:pt x="0" y="212500"/>
                </a:lnTo>
                <a:cubicBezTo>
                  <a:pt x="0" y="153820"/>
                  <a:pt x="23784" y="100695"/>
                  <a:pt x="62239" y="6224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5AF2634-77E6-D934-38DF-5BC178B389E4}"/>
              </a:ext>
            </a:extLst>
          </p:cNvPr>
          <p:cNvGrpSpPr/>
          <p:nvPr/>
        </p:nvGrpSpPr>
        <p:grpSpPr>
          <a:xfrm flipH="1">
            <a:off x="424418" y="2268211"/>
            <a:ext cx="4639164" cy="4241904"/>
            <a:chOff x="2087769" y="2723634"/>
            <a:chExt cx="4220086" cy="385871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7B62BBC-DD6A-9456-822D-A6CE37B214F9}"/>
                </a:ext>
              </a:extLst>
            </p:cNvPr>
            <p:cNvSpPr/>
            <p:nvPr/>
          </p:nvSpPr>
          <p:spPr>
            <a:xfrm>
              <a:off x="2087769" y="2723634"/>
              <a:ext cx="4137943" cy="3858713"/>
            </a:xfrm>
            <a:custGeom>
              <a:avLst/>
              <a:gdLst>
                <a:gd name="connsiteX0" fmla="*/ 4137184 w 4137943"/>
                <a:gd name="connsiteY0" fmla="*/ 2451322 h 3858713"/>
                <a:gd name="connsiteX1" fmla="*/ 2998572 w 4137943"/>
                <a:gd name="connsiteY1" fmla="*/ 3589934 h 3858713"/>
                <a:gd name="connsiteX2" fmla="*/ 1697302 w 4137943"/>
                <a:gd name="connsiteY2" fmla="*/ 3589934 h 3858713"/>
                <a:gd name="connsiteX3" fmla="*/ 268074 w 4137943"/>
                <a:gd name="connsiteY3" fmla="*/ 2160977 h 3858713"/>
                <a:gd name="connsiteX4" fmla="*/ 268074 w 4137943"/>
                <a:gd name="connsiteY4" fmla="*/ 859706 h 3858713"/>
                <a:gd name="connsiteX5" fmla="*/ 1127996 w 4137943"/>
                <a:gd name="connsiteY5" fmla="*/ 55 h 385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7943" h="3858713">
                  <a:moveTo>
                    <a:pt x="4137184" y="2451322"/>
                  </a:moveTo>
                  <a:lnTo>
                    <a:pt x="2998572" y="3589934"/>
                  </a:lnTo>
                  <a:cubicBezTo>
                    <a:pt x="2638879" y="3948380"/>
                    <a:pt x="2056995" y="3948380"/>
                    <a:pt x="1697302" y="3589934"/>
                  </a:cubicBezTo>
                  <a:lnTo>
                    <a:pt x="268074" y="2160977"/>
                  </a:lnTo>
                  <a:cubicBezTo>
                    <a:pt x="-90371" y="1801284"/>
                    <a:pt x="-90371" y="1219399"/>
                    <a:pt x="268074" y="859706"/>
                  </a:cubicBezTo>
                  <a:lnTo>
                    <a:pt x="1127996" y="55"/>
                  </a:lnTo>
                </a:path>
              </a:pathLst>
            </a:custGeom>
            <a:noFill/>
            <a:ln w="1517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4BEBDC-8478-B782-E343-BCB30CB2723E}"/>
                </a:ext>
              </a:extLst>
            </p:cNvPr>
            <p:cNvSpPr/>
            <p:nvPr/>
          </p:nvSpPr>
          <p:spPr>
            <a:xfrm>
              <a:off x="6143570" y="5093030"/>
              <a:ext cx="164285" cy="164285"/>
            </a:xfrm>
            <a:custGeom>
              <a:avLst/>
              <a:gdLst>
                <a:gd name="connsiteX0" fmla="*/ 164285 w 164285"/>
                <a:gd name="connsiteY0" fmla="*/ 82142 h 164285"/>
                <a:gd name="connsiteX1" fmla="*/ 82143 w 164285"/>
                <a:gd name="connsiteY1" fmla="*/ 164285 h 164285"/>
                <a:gd name="connsiteX2" fmla="*/ 0 w 164285"/>
                <a:gd name="connsiteY2" fmla="*/ 82142 h 164285"/>
                <a:gd name="connsiteX3" fmla="*/ 82143 w 164285"/>
                <a:gd name="connsiteY3" fmla="*/ 0 h 164285"/>
                <a:gd name="connsiteX4" fmla="*/ 164285 w 164285"/>
                <a:gd name="connsiteY4" fmla="*/ 82142 h 16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285" h="164285">
                  <a:moveTo>
                    <a:pt x="164285" y="82142"/>
                  </a:moveTo>
                  <a:cubicBezTo>
                    <a:pt x="164285" y="127509"/>
                    <a:pt x="127508" y="164285"/>
                    <a:pt x="82143" y="164285"/>
                  </a:cubicBezTo>
                  <a:cubicBezTo>
                    <a:pt x="36777" y="164285"/>
                    <a:pt x="0" y="127509"/>
                    <a:pt x="0" y="82142"/>
                  </a:cubicBezTo>
                  <a:cubicBezTo>
                    <a:pt x="0" y="36776"/>
                    <a:pt x="36777" y="0"/>
                    <a:pt x="82143" y="0"/>
                  </a:cubicBezTo>
                  <a:cubicBezTo>
                    <a:pt x="127508" y="0"/>
                    <a:pt x="164285" y="36776"/>
                    <a:pt x="164285" y="82142"/>
                  </a:cubicBezTo>
                  <a:close/>
                </a:path>
              </a:pathLst>
            </a:custGeom>
            <a:solidFill>
              <a:schemeClr val="bg1"/>
            </a:solidFill>
            <a:ln w="270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2601DC2E-3A76-D59A-21FF-912BD645B034}"/>
              </a:ext>
            </a:extLst>
          </p:cNvPr>
          <p:cNvSpPr/>
          <p:nvPr/>
        </p:nvSpPr>
        <p:spPr>
          <a:xfrm rot="18949176">
            <a:off x="829438" y="2190035"/>
            <a:ext cx="3365512" cy="3365512"/>
          </a:xfrm>
          <a:prstGeom prst="roundRect">
            <a:avLst/>
          </a:pr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6A5D721-160C-825E-51EE-38BDF3798D8B}"/>
              </a:ext>
            </a:extLst>
          </p:cNvPr>
          <p:cNvGrpSpPr/>
          <p:nvPr/>
        </p:nvGrpSpPr>
        <p:grpSpPr>
          <a:xfrm>
            <a:off x="6692353" y="1970003"/>
            <a:ext cx="4126283" cy="2011840"/>
            <a:chOff x="6793953" y="2201858"/>
            <a:chExt cx="4126283" cy="201184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F1BE792-DF1D-58DF-359F-2D922B68C2AF}"/>
                </a:ext>
              </a:extLst>
            </p:cNvPr>
            <p:cNvSpPr txBox="1"/>
            <p:nvPr/>
          </p:nvSpPr>
          <p:spPr>
            <a:xfrm>
              <a:off x="6793953" y="2201858"/>
              <a:ext cx="39338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Introduction 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D3A34DD-FB89-4934-E5B9-87EBB9D151DD}"/>
                </a:ext>
              </a:extLst>
            </p:cNvPr>
            <p:cNvSpPr txBox="1"/>
            <p:nvPr/>
          </p:nvSpPr>
          <p:spPr>
            <a:xfrm>
              <a:off x="7075311" y="3752674"/>
              <a:ext cx="3844925" cy="461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57CD442-FC26-0AA5-8DAC-F2F71B6CF458}"/>
              </a:ext>
            </a:extLst>
          </p:cNvPr>
          <p:cNvGrpSpPr/>
          <p:nvPr/>
        </p:nvGrpSpPr>
        <p:grpSpPr>
          <a:xfrm>
            <a:off x="760298" y="384400"/>
            <a:ext cx="4687044" cy="5925003"/>
            <a:chOff x="10470918" y="408091"/>
            <a:chExt cx="4687044" cy="5925003"/>
          </a:xfrm>
        </p:grpSpPr>
        <p:pic>
          <p:nvPicPr>
            <p:cNvPr id="90" name="Picture 89" descr="A white and blue robot&#10;&#10;Description automatically generated with medium confidence">
              <a:extLst>
                <a:ext uri="{FF2B5EF4-FFF2-40B4-BE49-F238E27FC236}">
                  <a16:creationId xmlns:a16="http://schemas.microsoft.com/office/drawing/2014/main" id="{2C773238-8F90-4B3C-3178-19FCD72E2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2" r="16780" b="4587"/>
            <a:stretch>
              <a:fillRect/>
            </a:stretch>
          </p:blipFill>
          <p:spPr>
            <a:xfrm>
              <a:off x="10470918" y="1748382"/>
              <a:ext cx="3898965" cy="4294538"/>
            </a:xfrm>
            <a:custGeom>
              <a:avLst/>
              <a:gdLst>
                <a:gd name="connsiteX0" fmla="*/ 1782413 w 3898965"/>
                <a:gd name="connsiteY0" fmla="*/ 58 h 4294538"/>
                <a:gd name="connsiteX1" fmla="*/ 2176660 w 3898965"/>
                <a:gd name="connsiteY1" fmla="*/ 170007 h 4294538"/>
                <a:gd name="connsiteX2" fmla="*/ 3740306 w 3898965"/>
                <a:gd name="connsiteY2" fmla="*/ 1779040 h 4294538"/>
                <a:gd name="connsiteX3" fmla="*/ 3728958 w 3898965"/>
                <a:gd name="connsiteY3" fmla="*/ 2572233 h 4294538"/>
                <a:gd name="connsiteX4" fmla="*/ 2119926 w 3898965"/>
                <a:gd name="connsiteY4" fmla="*/ 4135879 h 4294538"/>
                <a:gd name="connsiteX5" fmla="*/ 1326732 w 3898965"/>
                <a:gd name="connsiteY5" fmla="*/ 4124532 h 4294538"/>
                <a:gd name="connsiteX6" fmla="*/ 0 w 3898965"/>
                <a:gd name="connsiteY6" fmla="*/ 2759290 h 4294538"/>
                <a:gd name="connsiteX7" fmla="*/ 0 w 3898965"/>
                <a:gd name="connsiteY7" fmla="*/ 1503102 h 4294538"/>
                <a:gd name="connsiteX8" fmla="*/ 1383466 w 3898965"/>
                <a:gd name="connsiteY8" fmla="*/ 158659 h 4294538"/>
                <a:gd name="connsiteX9" fmla="*/ 1782413 w 3898965"/>
                <a:gd name="connsiteY9" fmla="*/ 58 h 429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8965" h="4294538">
                  <a:moveTo>
                    <a:pt x="1782413" y="58"/>
                  </a:moveTo>
                  <a:cubicBezTo>
                    <a:pt x="1925953" y="2111"/>
                    <a:pt x="2068710" y="58923"/>
                    <a:pt x="2176660" y="170007"/>
                  </a:cubicBezTo>
                  <a:lnTo>
                    <a:pt x="3740306" y="1779040"/>
                  </a:lnTo>
                  <a:cubicBezTo>
                    <a:pt x="3956207" y="2001207"/>
                    <a:pt x="3951126" y="2356332"/>
                    <a:pt x="3728958" y="2572233"/>
                  </a:cubicBezTo>
                  <a:lnTo>
                    <a:pt x="2119926" y="4135879"/>
                  </a:lnTo>
                  <a:cubicBezTo>
                    <a:pt x="1897758" y="4351780"/>
                    <a:pt x="1542633" y="4346699"/>
                    <a:pt x="1326732" y="4124532"/>
                  </a:cubicBezTo>
                  <a:lnTo>
                    <a:pt x="0" y="2759290"/>
                  </a:lnTo>
                  <a:lnTo>
                    <a:pt x="0" y="1503102"/>
                  </a:lnTo>
                  <a:lnTo>
                    <a:pt x="1383466" y="158659"/>
                  </a:lnTo>
                  <a:cubicBezTo>
                    <a:pt x="1494550" y="50709"/>
                    <a:pt x="1638873" y="-1996"/>
                    <a:pt x="1782413" y="58"/>
                  </a:cubicBezTo>
                  <a:close/>
                </a:path>
              </a:pathLst>
            </a:custGeom>
          </p:spPr>
        </p:pic>
        <p:pic>
          <p:nvPicPr>
            <p:cNvPr id="99" name="Picture 98" descr="A white and blue robot&#10;&#10;Description automatically generated with medium confidence">
              <a:extLst>
                <a:ext uri="{FF2B5EF4-FFF2-40B4-BE49-F238E27FC236}">
                  <a16:creationId xmlns:a16="http://schemas.microsoft.com/office/drawing/2014/main" id="{60E2B889-3A9D-BF70-C3B1-C353543C3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472821" y="408091"/>
              <a:ext cx="4685141" cy="5925003"/>
            </a:xfrm>
            <a:custGeom>
              <a:avLst/>
              <a:gdLst>
                <a:gd name="connsiteX0" fmla="*/ 0 w 4685141"/>
                <a:gd name="connsiteY0" fmla="*/ 0 h 5925003"/>
                <a:gd name="connsiteX1" fmla="*/ 4685141 w 4685141"/>
                <a:gd name="connsiteY1" fmla="*/ 0 h 5925003"/>
                <a:gd name="connsiteX2" fmla="*/ 4685141 w 4685141"/>
                <a:gd name="connsiteY2" fmla="*/ 5925003 h 5925003"/>
                <a:gd name="connsiteX3" fmla="*/ 3779812 w 4685141"/>
                <a:gd name="connsiteY3" fmla="*/ 5925003 h 5925003"/>
                <a:gd name="connsiteX4" fmla="*/ 3779812 w 4685141"/>
                <a:gd name="connsiteY4" fmla="*/ 3870472 h 5925003"/>
                <a:gd name="connsiteX5" fmla="*/ 3802087 w 4685141"/>
                <a:gd name="connsiteY5" fmla="*/ 3843985 h 5925003"/>
                <a:gd name="connsiteX6" fmla="*/ 3740306 w 4685141"/>
                <a:gd name="connsiteY6" fmla="*/ 3137749 h 5925003"/>
                <a:gd name="connsiteX7" fmla="*/ 2176660 w 4685141"/>
                <a:gd name="connsiteY7" fmla="*/ 1528716 h 5925003"/>
                <a:gd name="connsiteX8" fmla="*/ 1383466 w 4685141"/>
                <a:gd name="connsiteY8" fmla="*/ 1517368 h 5925003"/>
                <a:gd name="connsiteX9" fmla="*/ 0 w 4685141"/>
                <a:gd name="connsiteY9" fmla="*/ 2861811 h 5925003"/>
                <a:gd name="connsiteX10" fmla="*/ 0 w 4685141"/>
                <a:gd name="connsiteY10" fmla="*/ 0 h 592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85141" h="5925003">
                  <a:moveTo>
                    <a:pt x="0" y="0"/>
                  </a:moveTo>
                  <a:lnTo>
                    <a:pt x="4685141" y="0"/>
                  </a:lnTo>
                  <a:lnTo>
                    <a:pt x="4685141" y="5925003"/>
                  </a:lnTo>
                  <a:lnTo>
                    <a:pt x="3779812" y="5925003"/>
                  </a:lnTo>
                  <a:lnTo>
                    <a:pt x="3779812" y="3870472"/>
                  </a:lnTo>
                  <a:lnTo>
                    <a:pt x="3802087" y="3843985"/>
                  </a:lnTo>
                  <a:cubicBezTo>
                    <a:pt x="3948943" y="3628337"/>
                    <a:pt x="3929219" y="3332145"/>
                    <a:pt x="3740306" y="3137749"/>
                  </a:cubicBezTo>
                  <a:lnTo>
                    <a:pt x="2176660" y="1528716"/>
                  </a:lnTo>
                  <a:cubicBezTo>
                    <a:pt x="1960759" y="1306548"/>
                    <a:pt x="1605634" y="1301468"/>
                    <a:pt x="1383466" y="1517368"/>
                  </a:cubicBezTo>
                  <a:lnTo>
                    <a:pt x="0" y="2861811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6E46C9B-F801-1CAF-7921-92867384E50A}"/>
              </a:ext>
            </a:extLst>
          </p:cNvPr>
          <p:cNvSpPr txBox="1"/>
          <p:nvPr/>
        </p:nvSpPr>
        <p:spPr>
          <a:xfrm>
            <a:off x="5126532" y="3206103"/>
            <a:ext cx="70654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 chatbots are intelligent programs designed to simulate human-like conversations.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They understand user queries, process context, and respond in natural language.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With advancements like RAG (Retrieval-Augmented Generation), chatbots can now provide more accurate, document-aware responses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0956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0116D83D-4F6D-2AD1-FCF9-9D60002531C8}"/>
              </a:ext>
            </a:extLst>
          </p:cNvPr>
          <p:cNvSpPr/>
          <p:nvPr/>
        </p:nvSpPr>
        <p:spPr>
          <a:xfrm flipH="1" flipV="1">
            <a:off x="6104891" y="0"/>
            <a:ext cx="6087109" cy="3428076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32000">
                <a:schemeClr val="accent3"/>
              </a:gs>
              <a:gs pos="58000">
                <a:schemeClr val="accent4"/>
              </a:gs>
              <a:gs pos="82000">
                <a:schemeClr val="accent5"/>
              </a:gs>
              <a:gs pos="100000">
                <a:schemeClr val="accent6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Graphic 2">
            <a:extLst>
              <a:ext uri="{FF2B5EF4-FFF2-40B4-BE49-F238E27FC236}">
                <a16:creationId xmlns:a16="http://schemas.microsoft.com/office/drawing/2014/main" id="{50BEE4FC-6A82-849F-1EBD-AB1AC9B31430}"/>
              </a:ext>
            </a:extLst>
          </p:cNvPr>
          <p:cNvSpPr/>
          <p:nvPr/>
        </p:nvSpPr>
        <p:spPr>
          <a:xfrm>
            <a:off x="1" y="5981700"/>
            <a:ext cx="2990850" cy="874452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solidFill>
            <a:schemeClr val="bg1">
              <a:alpha val="6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C0EAA6-5EB2-3964-C03C-E2ED987AA6E8}"/>
              </a:ext>
            </a:extLst>
          </p:cNvPr>
          <p:cNvGrpSpPr/>
          <p:nvPr/>
        </p:nvGrpSpPr>
        <p:grpSpPr>
          <a:xfrm>
            <a:off x="370134" y="602116"/>
            <a:ext cx="5734757" cy="4592161"/>
            <a:chOff x="7053509" y="-190583"/>
            <a:chExt cx="5734757" cy="45921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3CE58B-AE6F-A662-D965-DC03A8990ACA}"/>
                </a:ext>
              </a:extLst>
            </p:cNvPr>
            <p:cNvSpPr txBox="1"/>
            <p:nvPr/>
          </p:nvSpPr>
          <p:spPr>
            <a:xfrm>
              <a:off x="7222260" y="-190583"/>
              <a:ext cx="556600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dirty="0">
                  <a:solidFill>
                    <a:schemeClr val="bg1"/>
                  </a:solidFill>
                </a:rPr>
                <a:t>Agent-Based Architecture with MCP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C184BE-4DD7-88A3-D7A1-9EC8A9639989}"/>
                </a:ext>
              </a:extLst>
            </p:cNvPr>
            <p:cNvSpPr txBox="1"/>
            <p:nvPr/>
          </p:nvSpPr>
          <p:spPr>
            <a:xfrm>
              <a:off x="7053509" y="1539256"/>
              <a:ext cx="5680306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en-US" altLang="en-US" dirty="0">
                  <a:solidFill>
                    <a:schemeClr val="bg1"/>
                  </a:solidFill>
                  <a:latin typeface="Arial" panose="020B0604020202020204" pitchFamily="34" charset="0"/>
                </a:rPr>
                <a:t>Uses a modular agent-based design for clear separation of tasks.</a:t>
              </a: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en-US" altLang="en-US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Coordinator Agent</a:t>
              </a:r>
              <a:r>
                <a:rPr lang="en-US" altLang="en-US" dirty="0">
                  <a:solidFill>
                    <a:schemeClr val="bg1"/>
                  </a:solidFill>
                  <a:latin typeface="Arial" panose="020B0604020202020204" pitchFamily="34" charset="0"/>
                </a:rPr>
                <a:t> orchestrates sub-agents to handle retrieval, response generation, and formatting.</a:t>
              </a: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en-US" altLang="en-US" dirty="0">
                  <a:solidFill>
                    <a:schemeClr val="bg1"/>
                  </a:solidFill>
                  <a:latin typeface="Arial" panose="020B0604020202020204" pitchFamily="34" charset="0"/>
                </a:rPr>
                <a:t>Integrated with </a:t>
              </a:r>
              <a:r>
                <a:rPr lang="en-US" altLang="en-US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Model Context Protocol (MCP)</a:t>
              </a:r>
              <a:r>
                <a:rPr lang="en-US" altLang="en-US" dirty="0">
                  <a:solidFill>
                    <a:schemeClr val="bg1"/>
                  </a:solidFill>
                  <a:latin typeface="Arial" panose="020B0604020202020204" pitchFamily="34" charset="0"/>
                </a:rPr>
                <a:t> to ensure context consistency across agent interactions.</a:t>
              </a:r>
            </a:p>
            <a:p>
              <a:br>
                <a:rPr lang="en-US" dirty="0">
                  <a:solidFill>
                    <a:schemeClr val="bg1"/>
                  </a:solidFill>
                </a:rPr>
              </a:b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4104" name="Picture 8" descr="Hire Chatbot Developers | Hire Remote Chatbot Developers In India  -Prismetric">
            <a:extLst>
              <a:ext uri="{FF2B5EF4-FFF2-40B4-BE49-F238E27FC236}">
                <a16:creationId xmlns:a16="http://schemas.microsoft.com/office/drawing/2014/main" id="{31648E2E-E2CC-C61C-FB8D-B23976606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4064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602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F98D404-0556-1F2A-168F-213DD2D75078}"/>
              </a:ext>
            </a:extLst>
          </p:cNvPr>
          <p:cNvSpPr/>
          <p:nvPr/>
        </p:nvSpPr>
        <p:spPr>
          <a:xfrm rot="2700000">
            <a:off x="11205711" y="355457"/>
            <a:ext cx="1806825" cy="2041237"/>
          </a:xfrm>
          <a:custGeom>
            <a:avLst/>
            <a:gdLst>
              <a:gd name="connsiteX0" fmla="*/ 0 w 1806825"/>
              <a:gd name="connsiteY0" fmla="*/ 0 h 2041237"/>
              <a:gd name="connsiteX1" fmla="*/ 1806825 w 1806825"/>
              <a:gd name="connsiteY1" fmla="*/ 1806825 h 2041237"/>
              <a:gd name="connsiteX2" fmla="*/ 1791417 w 1806825"/>
              <a:gd name="connsiteY2" fmla="*/ 1856460 h 2041237"/>
              <a:gd name="connsiteX3" fmla="*/ 1512654 w 1806825"/>
              <a:gd name="connsiteY3" fmla="*/ 2041237 h 2041237"/>
              <a:gd name="connsiteX4" fmla="*/ 302538 w 1806825"/>
              <a:gd name="connsiteY4" fmla="*/ 2041236 h 2041237"/>
              <a:gd name="connsiteX5" fmla="*/ 0 w 1806825"/>
              <a:gd name="connsiteY5" fmla="*/ 1738698 h 2041237"/>
              <a:gd name="connsiteX6" fmla="*/ 0 w 1806825"/>
              <a:gd name="connsiteY6" fmla="*/ 0 h 204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6825" h="2041237">
                <a:moveTo>
                  <a:pt x="0" y="0"/>
                </a:moveTo>
                <a:lnTo>
                  <a:pt x="1806825" y="1806825"/>
                </a:lnTo>
                <a:lnTo>
                  <a:pt x="1791417" y="1856460"/>
                </a:lnTo>
                <a:cubicBezTo>
                  <a:pt x="1745489" y="1965045"/>
                  <a:pt x="1637970" y="2041236"/>
                  <a:pt x="1512654" y="2041237"/>
                </a:cubicBezTo>
                <a:lnTo>
                  <a:pt x="302538" y="2041236"/>
                </a:lnTo>
                <a:cubicBezTo>
                  <a:pt x="135451" y="2041236"/>
                  <a:pt x="0" y="1905785"/>
                  <a:pt x="0" y="17386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619EAA2-66EC-0078-7153-4ACE4355796F}"/>
              </a:ext>
            </a:extLst>
          </p:cNvPr>
          <p:cNvSpPr/>
          <p:nvPr/>
        </p:nvSpPr>
        <p:spPr>
          <a:xfrm rot="2700000">
            <a:off x="8960416" y="1261354"/>
            <a:ext cx="4258082" cy="7376543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7FBF2D-B87A-BBC1-2ECC-B6BBF94F595D}"/>
              </a:ext>
            </a:extLst>
          </p:cNvPr>
          <p:cNvGrpSpPr/>
          <p:nvPr/>
        </p:nvGrpSpPr>
        <p:grpSpPr>
          <a:xfrm>
            <a:off x="444034" y="1256494"/>
            <a:ext cx="5217155" cy="4545067"/>
            <a:chOff x="7222429" y="970739"/>
            <a:chExt cx="5217155" cy="45450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F6F3CA-A8D8-F5FC-0EA1-5AF16F515E22}"/>
                </a:ext>
              </a:extLst>
            </p:cNvPr>
            <p:cNvSpPr txBox="1"/>
            <p:nvPr/>
          </p:nvSpPr>
          <p:spPr>
            <a:xfrm>
              <a:off x="7222429" y="970739"/>
              <a:ext cx="508334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System Flow with Message Passing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B6B5ED-DD7B-C017-920A-5C97973F98D6}"/>
                </a:ext>
              </a:extLst>
            </p:cNvPr>
            <p:cNvSpPr txBox="1"/>
            <p:nvPr/>
          </p:nvSpPr>
          <p:spPr>
            <a:xfrm>
              <a:off x="7356244" y="2930483"/>
              <a:ext cx="5083340" cy="2585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How the System Works?</a:t>
              </a:r>
              <a:br>
                <a:rPr lang="en-IN" dirty="0">
                  <a:solidFill>
                    <a:schemeClr val="bg1"/>
                  </a:solidFill>
                </a:rPr>
              </a:br>
              <a:endParaRPr lang="en-IN" b="1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dirty="0">
                  <a:solidFill>
                    <a:schemeClr val="bg1"/>
                  </a:solidFill>
                </a:rPr>
                <a:t>User uploads files (PDF, DOCX, PPTX, etc..)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dirty="0">
                  <a:solidFill>
                    <a:schemeClr val="bg1"/>
                  </a:solidFill>
                </a:rPr>
                <a:t>Files processed into readable text chunks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dirty="0">
                  <a:solidFill>
                    <a:schemeClr val="bg1"/>
                  </a:solidFill>
                </a:rPr>
                <a:t>User asks a query → Coordinator routes it via MCP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dirty="0">
                  <a:solidFill>
                    <a:schemeClr val="bg1"/>
                  </a:solidFill>
                </a:rPr>
                <a:t>Relevant document parts retrieved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dirty="0">
                  <a:solidFill>
                    <a:schemeClr val="bg1"/>
                  </a:solidFill>
                </a:rPr>
                <a:t>Final answer generated and displayed</a:t>
              </a:r>
            </a:p>
            <a:p>
              <a:endParaRPr lang="en-IN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7" name="Picture 3" descr="Chatbot Portal - Create AI Powered Chatbots for your Business">
            <a:extLst>
              <a:ext uri="{FF2B5EF4-FFF2-40B4-BE49-F238E27FC236}">
                <a16:creationId xmlns:a16="http://schemas.microsoft.com/office/drawing/2014/main" id="{D49F2476-E011-3DF6-78B0-2944C267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45" y="614777"/>
            <a:ext cx="5976534" cy="520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280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C49A04-C310-594A-8438-345CC4F30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F79DB44-2EB5-BC4E-E554-6CA1200C124A}"/>
              </a:ext>
            </a:extLst>
          </p:cNvPr>
          <p:cNvSpPr/>
          <p:nvPr/>
        </p:nvSpPr>
        <p:spPr>
          <a:xfrm rot="2700000">
            <a:off x="11205711" y="355457"/>
            <a:ext cx="1806825" cy="2041237"/>
          </a:xfrm>
          <a:custGeom>
            <a:avLst/>
            <a:gdLst>
              <a:gd name="connsiteX0" fmla="*/ 0 w 1806825"/>
              <a:gd name="connsiteY0" fmla="*/ 0 h 2041237"/>
              <a:gd name="connsiteX1" fmla="*/ 1806825 w 1806825"/>
              <a:gd name="connsiteY1" fmla="*/ 1806825 h 2041237"/>
              <a:gd name="connsiteX2" fmla="*/ 1791417 w 1806825"/>
              <a:gd name="connsiteY2" fmla="*/ 1856460 h 2041237"/>
              <a:gd name="connsiteX3" fmla="*/ 1512654 w 1806825"/>
              <a:gd name="connsiteY3" fmla="*/ 2041237 h 2041237"/>
              <a:gd name="connsiteX4" fmla="*/ 302538 w 1806825"/>
              <a:gd name="connsiteY4" fmla="*/ 2041236 h 2041237"/>
              <a:gd name="connsiteX5" fmla="*/ 0 w 1806825"/>
              <a:gd name="connsiteY5" fmla="*/ 1738698 h 2041237"/>
              <a:gd name="connsiteX6" fmla="*/ 0 w 1806825"/>
              <a:gd name="connsiteY6" fmla="*/ 0 h 204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6825" h="2041237">
                <a:moveTo>
                  <a:pt x="0" y="0"/>
                </a:moveTo>
                <a:lnTo>
                  <a:pt x="1806825" y="1806825"/>
                </a:lnTo>
                <a:lnTo>
                  <a:pt x="1791417" y="1856460"/>
                </a:lnTo>
                <a:cubicBezTo>
                  <a:pt x="1745489" y="1965045"/>
                  <a:pt x="1637970" y="2041236"/>
                  <a:pt x="1512654" y="2041237"/>
                </a:cubicBezTo>
                <a:lnTo>
                  <a:pt x="302538" y="2041236"/>
                </a:lnTo>
                <a:cubicBezTo>
                  <a:pt x="135451" y="2041236"/>
                  <a:pt x="0" y="1905785"/>
                  <a:pt x="0" y="17386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965D256-BD94-AC56-4301-D4704349913D}"/>
              </a:ext>
            </a:extLst>
          </p:cNvPr>
          <p:cNvSpPr/>
          <p:nvPr/>
        </p:nvSpPr>
        <p:spPr>
          <a:xfrm rot="2700000">
            <a:off x="8960416" y="1261354"/>
            <a:ext cx="4258082" cy="7376543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8FF2AE-73A5-C48B-7BFC-E1AD10CCBA3D}"/>
              </a:ext>
            </a:extLst>
          </p:cNvPr>
          <p:cNvSpPr txBox="1"/>
          <p:nvPr/>
        </p:nvSpPr>
        <p:spPr>
          <a:xfrm>
            <a:off x="577849" y="3216238"/>
            <a:ext cx="5083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27" name="Picture 3" descr="Chatbot Portal - Create AI Powered Chatbots for your Business">
            <a:extLst>
              <a:ext uri="{FF2B5EF4-FFF2-40B4-BE49-F238E27FC236}">
                <a16:creationId xmlns:a16="http://schemas.microsoft.com/office/drawing/2014/main" id="{D6DF6A52-7A45-E135-43AD-C357C6148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285" y="1559859"/>
            <a:ext cx="4952715" cy="431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D8BF21-B8D2-16FF-CE79-F41EE6D52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23" y="1559859"/>
            <a:ext cx="6925933" cy="44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94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B7B26761-7686-E860-FC89-A3514D2DD6B5}"/>
              </a:ext>
            </a:extLst>
          </p:cNvPr>
          <p:cNvSpPr txBox="1"/>
          <p:nvPr/>
        </p:nvSpPr>
        <p:spPr>
          <a:xfrm>
            <a:off x="5813" y="700929"/>
            <a:ext cx="12180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dirty="0">
                <a:solidFill>
                  <a:schemeClr val="bg1"/>
                </a:solidFill>
                <a:effectLst/>
              </a:rPr>
              <a:t>Tech Stack</a:t>
            </a:r>
            <a:endParaRPr lang="en-IN" sz="4000" b="1" dirty="0">
              <a:solidFill>
                <a:schemeClr val="bg1"/>
              </a:solidFill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A17EA3B-37F0-01CC-A4BA-002E5EA0FAEC}"/>
              </a:ext>
            </a:extLst>
          </p:cNvPr>
          <p:cNvGrpSpPr/>
          <p:nvPr/>
        </p:nvGrpSpPr>
        <p:grpSpPr>
          <a:xfrm>
            <a:off x="5512561" y="2530467"/>
            <a:ext cx="5798618" cy="676733"/>
            <a:chOff x="1350253" y="2848425"/>
            <a:chExt cx="4601287" cy="676733"/>
          </a:xfrm>
        </p:grpSpPr>
        <p:sp>
          <p:nvSpPr>
            <p:cNvPr id="56" name="Rectangle: Top Corners Rounded 55">
              <a:extLst>
                <a:ext uri="{FF2B5EF4-FFF2-40B4-BE49-F238E27FC236}">
                  <a16:creationId xmlns:a16="http://schemas.microsoft.com/office/drawing/2014/main" id="{3F2A27A7-8FE9-BCBF-917A-21D14A2FE087}"/>
                </a:ext>
              </a:extLst>
            </p:cNvPr>
            <p:cNvSpPr/>
            <p:nvPr/>
          </p:nvSpPr>
          <p:spPr>
            <a:xfrm rot="5400000" flipH="1">
              <a:off x="3443181" y="1016800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95659059-072A-E9A9-AFA1-5F7F15BD5CDC}"/>
                </a:ext>
              </a:extLst>
            </p:cNvPr>
            <p:cNvSpPr/>
            <p:nvPr/>
          </p:nvSpPr>
          <p:spPr>
            <a:xfrm rot="2700000">
              <a:off x="1350253" y="2925470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4BF6F76-4257-8C87-4845-163A9ABF303C}"/>
                </a:ext>
              </a:extLst>
            </p:cNvPr>
            <p:cNvSpPr txBox="1"/>
            <p:nvPr/>
          </p:nvSpPr>
          <p:spPr>
            <a:xfrm>
              <a:off x="1920115" y="2925052"/>
              <a:ext cx="378553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Backend:</a:t>
              </a:r>
              <a:r>
                <a:rPr lang="en-US" altLang="en-US" dirty="0">
                  <a:solidFill>
                    <a:schemeClr val="bg1"/>
                  </a:solidFill>
                  <a:latin typeface="Candara" panose="020E0502030303020204" pitchFamily="34" charset="0"/>
                </a:rPr>
                <a:t> Python, FAISS for similarity search</a:t>
              </a:r>
            </a:p>
            <a:p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374945B-2917-72BF-8E01-0E15C029835C}"/>
                </a:ext>
              </a:extLst>
            </p:cNvPr>
            <p:cNvSpPr txBox="1"/>
            <p:nvPr/>
          </p:nvSpPr>
          <p:spPr>
            <a:xfrm>
              <a:off x="1375395" y="2986718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2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E7210E6-C30E-0918-3ED2-87FFD63F36D4}"/>
              </a:ext>
            </a:extLst>
          </p:cNvPr>
          <p:cNvGrpSpPr/>
          <p:nvPr/>
        </p:nvGrpSpPr>
        <p:grpSpPr>
          <a:xfrm>
            <a:off x="297381" y="3725634"/>
            <a:ext cx="5798618" cy="676733"/>
            <a:chOff x="1350253" y="3725634"/>
            <a:chExt cx="4601287" cy="676733"/>
          </a:xfrm>
        </p:grpSpPr>
        <p:sp>
          <p:nvSpPr>
            <p:cNvPr id="62" name="Rectangle: Top Corners Rounded 61">
              <a:extLst>
                <a:ext uri="{FF2B5EF4-FFF2-40B4-BE49-F238E27FC236}">
                  <a16:creationId xmlns:a16="http://schemas.microsoft.com/office/drawing/2014/main" id="{C0E4AA6E-A13E-DDB5-8888-A298126474B8}"/>
                </a:ext>
              </a:extLst>
            </p:cNvPr>
            <p:cNvSpPr/>
            <p:nvPr/>
          </p:nvSpPr>
          <p:spPr>
            <a:xfrm rot="5400000" flipH="1">
              <a:off x="3443181" y="1894009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E0D56E10-8EBB-A46D-C03A-8C1B49800278}"/>
                </a:ext>
              </a:extLst>
            </p:cNvPr>
            <p:cNvSpPr/>
            <p:nvPr/>
          </p:nvSpPr>
          <p:spPr>
            <a:xfrm rot="2700000">
              <a:off x="1350253" y="3802679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63F11E2-1AE3-B1E7-6AFA-F8C32EFB24D0}"/>
                </a:ext>
              </a:extLst>
            </p:cNvPr>
            <p:cNvSpPr txBox="1"/>
            <p:nvPr/>
          </p:nvSpPr>
          <p:spPr>
            <a:xfrm>
              <a:off x="1942942" y="3906737"/>
              <a:ext cx="36707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schemeClr val="bg1"/>
                  </a:solidFill>
                  <a:latin typeface="Candara" panose="020E0502030303020204" pitchFamily="34" charset="0"/>
                </a:rPr>
                <a:t>Embeddings: Sentence Transformers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D3FFD8-FB40-1ECA-0F4D-F394E31EEC50}"/>
                </a:ext>
              </a:extLst>
            </p:cNvPr>
            <p:cNvSpPr txBox="1"/>
            <p:nvPr/>
          </p:nvSpPr>
          <p:spPr>
            <a:xfrm>
              <a:off x="1375395" y="3863927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3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B11B99A-B9A8-A537-A1C2-ED78445DAEDB}"/>
              </a:ext>
            </a:extLst>
          </p:cNvPr>
          <p:cNvGrpSpPr/>
          <p:nvPr/>
        </p:nvGrpSpPr>
        <p:grpSpPr>
          <a:xfrm>
            <a:off x="5424240" y="4577630"/>
            <a:ext cx="5810409" cy="676733"/>
            <a:chOff x="1350253" y="4611990"/>
            <a:chExt cx="4611944" cy="676733"/>
          </a:xfrm>
        </p:grpSpPr>
        <p:sp>
          <p:nvSpPr>
            <p:cNvPr id="68" name="Rectangle: Top Corners Rounded 67">
              <a:extLst>
                <a:ext uri="{FF2B5EF4-FFF2-40B4-BE49-F238E27FC236}">
                  <a16:creationId xmlns:a16="http://schemas.microsoft.com/office/drawing/2014/main" id="{5C35F876-EAA3-006E-556F-4D45808EDB72}"/>
                </a:ext>
              </a:extLst>
            </p:cNvPr>
            <p:cNvSpPr/>
            <p:nvPr/>
          </p:nvSpPr>
          <p:spPr>
            <a:xfrm rot="5400000" flipH="1">
              <a:off x="3453838" y="2780365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417202CA-211E-807D-6977-8FF7BEFE385E}"/>
                </a:ext>
              </a:extLst>
            </p:cNvPr>
            <p:cNvSpPr/>
            <p:nvPr/>
          </p:nvSpPr>
          <p:spPr>
            <a:xfrm rot="2700000">
              <a:off x="1350253" y="4679888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673AEDF-E403-B1E6-BC6E-3C7E4CBA14F1}"/>
                </a:ext>
              </a:extLst>
            </p:cNvPr>
            <p:cNvSpPr txBox="1"/>
            <p:nvPr/>
          </p:nvSpPr>
          <p:spPr>
            <a:xfrm>
              <a:off x="1942983" y="4735327"/>
              <a:ext cx="38676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Parsing:</a:t>
              </a:r>
              <a:r>
                <a:rPr lang="en-US" altLang="en-US" dirty="0">
                  <a:solidFill>
                    <a:schemeClr val="bg1"/>
                  </a:solidFill>
                  <a:latin typeface="Candara" panose="020E0502030303020204" pitchFamily="34" charset="0"/>
                </a:rPr>
                <a:t> </a:t>
              </a:r>
              <a:r>
                <a:rPr lang="en-US" altLang="en-US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PyMuPDF</a:t>
              </a:r>
              <a:r>
                <a:rPr lang="en-US" altLang="en-US" dirty="0">
                  <a:solidFill>
                    <a:schemeClr val="bg1"/>
                  </a:solidFill>
                  <a:latin typeface="Candara" panose="020E0502030303020204" pitchFamily="34" charset="0"/>
                </a:rPr>
                <a:t>, python-docx, python-pptx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7444E3-BA4A-95CB-EAF5-429B01C1408A}"/>
                </a:ext>
              </a:extLst>
            </p:cNvPr>
            <p:cNvSpPr txBox="1"/>
            <p:nvPr/>
          </p:nvSpPr>
          <p:spPr>
            <a:xfrm>
              <a:off x="1375395" y="4741136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4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7257F04-D888-EA35-672F-2AB53712E0DF}"/>
              </a:ext>
            </a:extLst>
          </p:cNvPr>
          <p:cNvGrpSpPr/>
          <p:nvPr/>
        </p:nvGrpSpPr>
        <p:grpSpPr>
          <a:xfrm>
            <a:off x="299018" y="5634961"/>
            <a:ext cx="5828665" cy="676733"/>
            <a:chOff x="1350253" y="5480051"/>
            <a:chExt cx="4601287" cy="676733"/>
          </a:xfrm>
        </p:grpSpPr>
        <p:sp>
          <p:nvSpPr>
            <p:cNvPr id="74" name="Rectangle: Top Corners Rounded 73">
              <a:extLst>
                <a:ext uri="{FF2B5EF4-FFF2-40B4-BE49-F238E27FC236}">
                  <a16:creationId xmlns:a16="http://schemas.microsoft.com/office/drawing/2014/main" id="{AC7BC526-3176-1393-EED3-2787EBF8E923}"/>
                </a:ext>
              </a:extLst>
            </p:cNvPr>
            <p:cNvSpPr/>
            <p:nvPr/>
          </p:nvSpPr>
          <p:spPr>
            <a:xfrm rot="5400000" flipH="1">
              <a:off x="3443181" y="3648426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22A420E7-8EBB-18A4-B353-D70CB999E926}"/>
                </a:ext>
              </a:extLst>
            </p:cNvPr>
            <p:cNvSpPr/>
            <p:nvPr/>
          </p:nvSpPr>
          <p:spPr>
            <a:xfrm rot="2700000">
              <a:off x="1350253" y="5557096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ED2BBCB-560D-983E-14C5-5A4A526F5738}"/>
                </a:ext>
              </a:extLst>
            </p:cNvPr>
            <p:cNvSpPr txBox="1"/>
            <p:nvPr/>
          </p:nvSpPr>
          <p:spPr>
            <a:xfrm>
              <a:off x="1964774" y="5490956"/>
              <a:ext cx="374087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Orchestration:</a:t>
              </a:r>
              <a:r>
                <a:rPr lang="en-US" altLang="en-US" dirty="0">
                  <a:solidFill>
                    <a:schemeClr val="bg1"/>
                  </a:solidFill>
                  <a:latin typeface="Arial" panose="020B0604020202020204" pitchFamily="34" charset="0"/>
                </a:rPr>
                <a:t> MCP protocol and </a:t>
              </a:r>
              <a:r>
                <a:rPr lang="en-US" altLang="en-US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CoordinatorAgent</a:t>
              </a:r>
              <a:endParaRPr lang="en-US" altLang="en-US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A98C5BD-5533-2C92-C9C3-662028243A7C}"/>
                </a:ext>
              </a:extLst>
            </p:cNvPr>
            <p:cNvSpPr txBox="1"/>
            <p:nvPr/>
          </p:nvSpPr>
          <p:spPr>
            <a:xfrm>
              <a:off x="1375395" y="5618344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5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E84C26A-4BD3-2C12-4D9B-82F62A03C700}"/>
              </a:ext>
            </a:extLst>
          </p:cNvPr>
          <p:cNvSpPr txBox="1"/>
          <p:nvPr/>
        </p:nvSpPr>
        <p:spPr>
          <a:xfrm>
            <a:off x="6240462" y="3117611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C22C6-B29B-342B-D58B-CABA616AB609}"/>
              </a:ext>
            </a:extLst>
          </p:cNvPr>
          <p:cNvSpPr txBox="1"/>
          <p:nvPr/>
        </p:nvSpPr>
        <p:spPr>
          <a:xfrm>
            <a:off x="796962" y="546306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16F4B9-9AB6-616A-4E13-525D925E7131}"/>
              </a:ext>
            </a:extLst>
          </p:cNvPr>
          <p:cNvGrpSpPr/>
          <p:nvPr/>
        </p:nvGrpSpPr>
        <p:grpSpPr>
          <a:xfrm>
            <a:off x="329065" y="1676237"/>
            <a:ext cx="5798618" cy="938401"/>
            <a:chOff x="1350253" y="2848425"/>
            <a:chExt cx="4601287" cy="938401"/>
          </a:xfrm>
        </p:grpSpPr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5A4FAC00-A97E-A75A-CE9F-6DD564ED87F6}"/>
                </a:ext>
              </a:extLst>
            </p:cNvPr>
            <p:cNvSpPr/>
            <p:nvPr/>
          </p:nvSpPr>
          <p:spPr>
            <a:xfrm rot="5400000" flipH="1">
              <a:off x="3443181" y="1016800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A7D5D66-6485-928F-0CF2-182BCC1582DD}"/>
                </a:ext>
              </a:extLst>
            </p:cNvPr>
            <p:cNvSpPr/>
            <p:nvPr/>
          </p:nvSpPr>
          <p:spPr>
            <a:xfrm rot="2700000">
              <a:off x="1350253" y="2925470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D9D9A5-39BF-B829-9A01-1293E5580873}"/>
                </a:ext>
              </a:extLst>
            </p:cNvPr>
            <p:cNvSpPr txBox="1"/>
            <p:nvPr/>
          </p:nvSpPr>
          <p:spPr>
            <a:xfrm>
              <a:off x="1920115" y="2925052"/>
              <a:ext cx="3785535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Frontend:</a:t>
              </a:r>
              <a:r>
                <a:rPr lang="en-US" altLang="en-US" dirty="0">
                  <a:solidFill>
                    <a:schemeClr val="bg1"/>
                  </a:solidFill>
                  <a:latin typeface="Candara" panose="020E0502030303020204" pitchFamily="34" charset="0"/>
                </a:rPr>
                <a:t> </a:t>
              </a:r>
              <a:r>
                <a:rPr lang="en-US" altLang="en-US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Streamlit</a:t>
              </a:r>
              <a:r>
                <a:rPr lang="en-US" altLang="en-US" dirty="0">
                  <a:solidFill>
                    <a:schemeClr val="bg1"/>
                  </a:solidFill>
                  <a:latin typeface="Candara" panose="020E0502030303020204" pitchFamily="34" charset="0"/>
                </a:rPr>
                <a:t> (custom UI, real-time inputs)</a:t>
              </a:r>
            </a:p>
            <a:p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7986E7-8E34-940E-109A-F06683AE7199}"/>
                </a:ext>
              </a:extLst>
            </p:cNvPr>
            <p:cNvSpPr txBox="1"/>
            <p:nvPr/>
          </p:nvSpPr>
          <p:spPr>
            <a:xfrm>
              <a:off x="1375395" y="2986718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1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893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F2376F-7BEE-3677-C128-2CA575510D60}"/>
              </a:ext>
            </a:extLst>
          </p:cNvPr>
          <p:cNvGrpSpPr/>
          <p:nvPr/>
        </p:nvGrpSpPr>
        <p:grpSpPr>
          <a:xfrm>
            <a:off x="2169763" y="147235"/>
            <a:ext cx="8812563" cy="5193167"/>
            <a:chOff x="2490438" y="1625956"/>
            <a:chExt cx="8812563" cy="176555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2ACB75-E0DE-B8F8-61BE-6D9FC0D8C856}"/>
                </a:ext>
              </a:extLst>
            </p:cNvPr>
            <p:cNvSpPr txBox="1"/>
            <p:nvPr/>
          </p:nvSpPr>
          <p:spPr>
            <a:xfrm>
              <a:off x="2490438" y="1625956"/>
              <a:ext cx="8128861" cy="240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UI Screenshots of the App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324676-E99F-D90A-1507-61935624DF76}"/>
                </a:ext>
              </a:extLst>
            </p:cNvPr>
            <p:cNvSpPr txBox="1"/>
            <p:nvPr/>
          </p:nvSpPr>
          <p:spPr>
            <a:xfrm>
              <a:off x="7356245" y="2930483"/>
              <a:ext cx="3946756" cy="461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C2CEDCF-C1CD-400B-3013-838B17878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490" y="1517598"/>
            <a:ext cx="7341019" cy="43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61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C4087-CB8D-DD0E-9FDE-AFD899766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487B12C-B6CA-13CD-CAF7-58B9DB0B500B}"/>
              </a:ext>
            </a:extLst>
          </p:cNvPr>
          <p:cNvGrpSpPr/>
          <p:nvPr/>
        </p:nvGrpSpPr>
        <p:grpSpPr>
          <a:xfrm>
            <a:off x="2169763" y="147235"/>
            <a:ext cx="8812563" cy="5193167"/>
            <a:chOff x="2490438" y="1625956"/>
            <a:chExt cx="8812563" cy="176555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744EA5-D8B2-75D3-A58C-9DBC58D2F3F4}"/>
                </a:ext>
              </a:extLst>
            </p:cNvPr>
            <p:cNvSpPr txBox="1"/>
            <p:nvPr/>
          </p:nvSpPr>
          <p:spPr>
            <a:xfrm>
              <a:off x="2490438" y="1625956"/>
              <a:ext cx="8128861" cy="240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UI Screenshots of the App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6CD826-5360-6058-7889-99B40D40FC79}"/>
                </a:ext>
              </a:extLst>
            </p:cNvPr>
            <p:cNvSpPr txBox="1"/>
            <p:nvPr/>
          </p:nvSpPr>
          <p:spPr>
            <a:xfrm>
              <a:off x="7356245" y="2930483"/>
              <a:ext cx="3946756" cy="461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B0603B9-A49E-3245-9C7F-3A30722D9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275" y="1084882"/>
            <a:ext cx="8535335" cy="503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0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26DC"/>
      </a:accent1>
      <a:accent2>
        <a:srgbClr val="5826DD"/>
      </a:accent2>
      <a:accent3>
        <a:srgbClr val="7326DE"/>
      </a:accent3>
      <a:accent4>
        <a:srgbClr val="8827E0"/>
      </a:accent4>
      <a:accent5>
        <a:srgbClr val="8827E0"/>
      </a:accent5>
      <a:accent6>
        <a:srgbClr val="A027E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292</Words>
  <Application>Microsoft Office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Candara</vt:lpstr>
      <vt:lpstr>Montserrat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SlideEgg</dc:creator>
  <cp:lastModifiedBy>KADIYALA LAKSHMI SAI SATWIKA</cp:lastModifiedBy>
  <cp:revision>149</cp:revision>
  <dcterms:created xsi:type="dcterms:W3CDTF">2023-06-27T03:48:36Z</dcterms:created>
  <dcterms:modified xsi:type="dcterms:W3CDTF">2025-07-23T17:53:08Z</dcterms:modified>
</cp:coreProperties>
</file>